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5" r:id="rId1"/>
    <p:sldMasterId id="2147483666" r:id="rId2"/>
    <p:sldMasterId id="2147483667" r:id="rId3"/>
    <p:sldMasterId id="214748366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5143500" type="screen16x9"/>
  <p:notesSz cx="6858000" cy="9144000"/>
  <p:embeddedFontLst>
    <p:embeddedFont>
      <p:font typeface="Questrial" panose="02000000000000000000" pitchFamily="2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>
      <p:cViewPr varScale="1">
        <p:scale>
          <a:sx n="85" d="100"/>
          <a:sy n="85" d="100"/>
        </p:scale>
        <p:origin x="192" y="9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27f9fdf19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427f9fdf19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27f9fdf19_2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427f9fdf19_2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27f9fdf19_2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g427f9fdf19_2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27f9fdf19_2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427f9fdf19_2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27f9fdf19_2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427f9fdf19_2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27f9fdf19_2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427f9fdf19_2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27f9fdf19_2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427f9fdf19_2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27f9fdf19_2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427f9fdf19_2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27f9fdf19_2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427f9fdf19_2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27f9fdf19_2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427f9fdf19_2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27f9fdf19_2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g427f9fdf19_2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None/>
              <a:defRPr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ctr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76200" y="4551759"/>
            <a:ext cx="20574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2085975" y="177403"/>
            <a:ext cx="586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001000" y="171450"/>
            <a:ext cx="8382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612648" y="1200150"/>
            <a:ext cx="8153400" cy="337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609600" y="4686300"/>
            <a:ext cx="54213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0" y="953690"/>
            <a:ext cx="533400" cy="18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 rot="5400000">
            <a:off x="2992239" y="-1179314"/>
            <a:ext cx="3394471" cy="81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ftr" idx="11"/>
          </p:nvPr>
        </p:nvSpPr>
        <p:spPr>
          <a:xfrm>
            <a:off x="609600" y="4686300"/>
            <a:ext cx="54213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sldNum" idx="12"/>
          </p:nvPr>
        </p:nvSpPr>
        <p:spPr>
          <a:xfrm>
            <a:off x="0" y="953690"/>
            <a:ext cx="533400" cy="18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609600" y="204788"/>
            <a:ext cx="807720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609600" y="1314450"/>
            <a:ext cx="1600200" cy="325755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7150" tIns="182875" rIns="137150" bIns="91425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  <a:def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58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2362200" y="1314450"/>
            <a:ext cx="6400800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ftr" idx="11"/>
          </p:nvPr>
        </p:nvSpPr>
        <p:spPr>
          <a:xfrm>
            <a:off x="609600" y="4686300"/>
            <a:ext cx="54213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sldNum" idx="12"/>
          </p:nvPr>
        </p:nvSpPr>
        <p:spPr>
          <a:xfrm>
            <a:off x="0" y="953690"/>
            <a:ext cx="533400" cy="18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ftr" idx="11"/>
          </p:nvPr>
        </p:nvSpPr>
        <p:spPr>
          <a:xfrm>
            <a:off x="609600" y="4686300"/>
            <a:ext cx="54213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0" y="953690"/>
            <a:ext cx="533400" cy="18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609600" y="119217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2"/>
          </p:nvPr>
        </p:nvSpPr>
        <p:spPr>
          <a:xfrm>
            <a:off x="4844901" y="119217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ldNum" idx="12"/>
          </p:nvPr>
        </p:nvSpPr>
        <p:spPr>
          <a:xfrm>
            <a:off x="0" y="953690"/>
            <a:ext cx="533400" cy="18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ftr" idx="11"/>
          </p:nvPr>
        </p:nvSpPr>
        <p:spPr>
          <a:xfrm>
            <a:off x="609600" y="4686300"/>
            <a:ext cx="54213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/>
        </p:nvSpPr>
        <p:spPr>
          <a:xfrm>
            <a:off x="0" y="4477940"/>
            <a:ext cx="9144000" cy="6655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 txBox="1"/>
          <p:nvPr/>
        </p:nvSpPr>
        <p:spPr>
          <a:xfrm>
            <a:off x="-9525" y="4539853"/>
            <a:ext cx="2249487" cy="5345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 txBox="1"/>
          <p:nvPr/>
        </p:nvSpPr>
        <p:spPr>
          <a:xfrm>
            <a:off x="2359025" y="4532709"/>
            <a:ext cx="6784975" cy="5357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612775" y="1200150"/>
            <a:ext cx="8153400" cy="3394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76200" y="4551759"/>
            <a:ext cx="20574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2085975" y="177403"/>
            <a:ext cx="586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001000" y="171450"/>
            <a:ext cx="8382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Questrial"/>
              <a:buNone/>
              <a:defRPr sz="1400" b="1" i="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612775" y="1200150"/>
            <a:ext cx="8153400" cy="3394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>
            <a:off x="609600" y="4686300"/>
            <a:ext cx="54213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0" y="926306"/>
            <a:ext cx="9144000" cy="23931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0" y="959644"/>
            <a:ext cx="5334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590550" y="959644"/>
            <a:ext cx="8553450" cy="171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0" y="953690"/>
            <a:ext cx="533400" cy="18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/>
        </p:nvSpPr>
        <p:spPr>
          <a:xfrm>
            <a:off x="0" y="926306"/>
            <a:ext cx="9144000" cy="23931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0"/>
          <p:cNvSpPr txBox="1"/>
          <p:nvPr/>
        </p:nvSpPr>
        <p:spPr>
          <a:xfrm>
            <a:off x="0" y="959644"/>
            <a:ext cx="5334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0"/>
          <p:cNvSpPr txBox="1"/>
          <p:nvPr/>
        </p:nvSpPr>
        <p:spPr>
          <a:xfrm>
            <a:off x="590550" y="959644"/>
            <a:ext cx="8553450" cy="171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612775" y="1200150"/>
            <a:ext cx="8153400" cy="3394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dt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0" y="953690"/>
            <a:ext cx="533400" cy="18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 b="1" i="0" u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0"/>
          <p:cNvSpPr txBox="1">
            <a:spLocks noGrp="1"/>
          </p:cNvSpPr>
          <p:nvPr>
            <p:ph type="ftr" idx="11"/>
          </p:nvPr>
        </p:nvSpPr>
        <p:spPr>
          <a:xfrm>
            <a:off x="609600" y="4686300"/>
            <a:ext cx="54213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youtube.com/watch?v=41BjWZ-NSzs" TargetMode="Externa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Questrial"/>
              <a:buNone/>
            </a:pPr>
            <a:r>
              <a:rPr lang="en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JULIUS CAESAR BY WILLIAM SHAKESPEARE	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subTitle" idx="1"/>
          </p:nvPr>
        </p:nvSpPr>
        <p:spPr>
          <a:xfrm>
            <a:off x="2362200" y="4537472"/>
            <a:ext cx="67056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None/>
            </a:pPr>
            <a:r>
              <a:rPr lang="en"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Character List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 txBox="1">
            <a:spLocks noGrp="1"/>
          </p:cNvSpPr>
          <p:nvPr>
            <p:ph type="title"/>
          </p:nvPr>
        </p:nvSpPr>
        <p:spPr>
          <a:xfrm>
            <a:off x="612775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5D7E"/>
              </a:buClr>
              <a:buSzPts val="2800"/>
              <a:buFont typeface="Questrial"/>
              <a:buNone/>
            </a:pPr>
            <a:r>
              <a:rPr lang="en" sz="24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Octavius and Lepidus </a:t>
            </a:r>
            <a:r>
              <a:rPr lang="en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are the other two who </a:t>
            </a:r>
            <a:r>
              <a:rPr lang="en" sz="24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join </a:t>
            </a:r>
            <a:r>
              <a:rPr lang="en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with</a:t>
            </a:r>
            <a:r>
              <a:rPr lang="en" sz="24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 Mark Antony after Caesar’s death to rule Rome as </a:t>
            </a:r>
            <a:r>
              <a:rPr lang="en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 </a:t>
            </a:r>
            <a:r>
              <a:rPr lang="en" sz="24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triumvirate</a:t>
            </a:r>
            <a:r>
              <a:rPr lang="en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 sz="2400"/>
          </a:p>
        </p:txBody>
      </p:sp>
      <p:pic>
        <p:nvPicPr>
          <p:cNvPr id="187" name="Google Shape;187;p31" descr="roman triumvirate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485900"/>
            <a:ext cx="6899275" cy="3446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me your friends...</a:t>
            </a:r>
            <a:endParaRPr sz="4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3" name="Google Shape;193;p32"/>
          <p:cNvSpPr txBox="1">
            <a:spLocks noGrp="1"/>
          </p:cNvSpPr>
          <p:nvPr>
            <p:ph type="body" idx="1"/>
          </p:nvPr>
        </p:nvSpPr>
        <p:spPr>
          <a:xfrm>
            <a:off x="609600" y="119181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7" marR="0" lvl="0" indent="-3190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Casca, Trebonious,</a:t>
            </a:r>
            <a:endParaRPr sz="1800"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Decius, Cinna </a:t>
            </a:r>
            <a:endParaRPr sz="1800"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and Metallus </a:t>
            </a:r>
            <a:endParaRPr sz="1800"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Cimber are 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endParaRPr sz="1800"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other members of </a:t>
            </a:r>
            <a:endParaRPr sz="1800"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conspiracy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endParaRPr sz="1800"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each of whom</a:t>
            </a:r>
            <a:endParaRPr sz="1800"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participates </a:t>
            </a:r>
            <a:endParaRPr sz="1800"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by stabbing Caesar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 sz="1800"/>
          </a:p>
        </p:txBody>
      </p:sp>
      <p:pic>
        <p:nvPicPr>
          <p:cNvPr id="194" name="Google Shape;194;p32" descr="roman senators.jpg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1600200"/>
            <a:ext cx="5334000" cy="2728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612775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Scene…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152400" y="1200150"/>
            <a:ext cx="8153400" cy="39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7" marR="0" lvl="0" indent="-3190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Based on a true story</a:t>
            </a: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this play </a:t>
            </a: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takes </a:t>
            </a:r>
            <a:endParaRPr/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place in Ancient Rome</a:t>
            </a: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endParaRPr/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where </a:t>
            </a: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Julius Caesar </a:t>
            </a:r>
            <a:endParaRPr/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has </a:t>
            </a: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just returned in </a:t>
            </a:r>
            <a:endParaRPr/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triumph from war</a:t>
            </a: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crowd hails him as their new leader, but there are </a:t>
            </a: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some Romans </a:t>
            </a: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who </a:t>
            </a: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fear he will become too powerful </a:t>
            </a: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of a ruler, </a:t>
            </a: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more like an emperor</a:t>
            </a: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and they will lose</a:t>
            </a: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25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liberties</a:t>
            </a:r>
            <a:r>
              <a:rPr lang="en" sz="2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they have enjoyed as citizens of a free state. </a:t>
            </a:r>
            <a:endParaRPr/>
          </a:p>
        </p:txBody>
      </p:sp>
      <p:pic>
        <p:nvPicPr>
          <p:cNvPr id="126" name="Google Shape;126;p23" descr="Roman Foru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9475" y="1175788"/>
            <a:ext cx="191452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3" descr="Caesar bust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44775" y="1200150"/>
            <a:ext cx="148470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3" descr="caesar in battle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1988" y="1732900"/>
            <a:ext cx="1057275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612775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Republic!</a:t>
            </a:r>
            <a:endParaRPr sz="4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612775" y="1200150"/>
            <a:ext cx="8153400" cy="337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7" marR="0" lvl="0" indent="-3190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small group of men conspire to assassinate Caesar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believing they are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acting to preserve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freedoms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of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Roman Republic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/>
          </a:p>
        </p:txBody>
      </p:sp>
      <p:pic>
        <p:nvPicPr>
          <p:cNvPr id="135" name="Google Shape;135;p24" descr="roman republic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98027" y="2649125"/>
            <a:ext cx="2463250" cy="192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>
            <a:spLocks noGrp="1"/>
          </p:cNvSpPr>
          <p:nvPr>
            <p:ph type="title"/>
          </p:nvPr>
        </p:nvSpPr>
        <p:spPr>
          <a:xfrm>
            <a:off x="612775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Ides of March</a:t>
            </a:r>
            <a:endParaRPr sz="4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1" name="Google Shape;141;p25"/>
          <p:cNvSpPr txBox="1">
            <a:spLocks noGrp="1"/>
          </p:cNvSpPr>
          <p:nvPr>
            <p:ph type="body" idx="1"/>
          </p:nvPr>
        </p:nvSpPr>
        <p:spPr>
          <a:xfrm>
            <a:off x="0" y="1200150"/>
            <a:ext cx="8766175" cy="382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7" marR="0" lvl="0" indent="-3190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They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surround him in 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 Forum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endParaRPr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and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stab him to death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  <a:endParaRPr/>
          </a:p>
        </p:txBody>
      </p:sp>
      <p:pic>
        <p:nvPicPr>
          <p:cNvPr id="142" name="Google Shape;142;p25" descr="caesar lying dea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36525" y="1714000"/>
            <a:ext cx="2150269" cy="3178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5" descr="forum_senat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1550" y="2302924"/>
            <a:ext cx="3717100" cy="267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5"/>
          <p:cNvSpPr txBox="1"/>
          <p:nvPr/>
        </p:nvSpPr>
        <p:spPr>
          <a:xfrm>
            <a:off x="7162800" y="514350"/>
            <a:ext cx="1524000" cy="230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4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Death of Caesar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612775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Consequence</a:t>
            </a:r>
            <a:endParaRPr sz="4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685800" y="1028700"/>
            <a:ext cx="8153400" cy="337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7" marR="0" lvl="0" indent="-3190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play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goes on to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tell the story of what happens after the murder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as the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conspirators quarrel among themselves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war erupts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and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liberties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instead of being protected, </a:t>
            </a:r>
            <a:r>
              <a:rPr lang="en" sz="29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appear to be lost</a:t>
            </a:r>
            <a:r>
              <a:rPr lang="en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  <a:endParaRPr/>
          </a:p>
        </p:txBody>
      </p:sp>
      <p:pic>
        <p:nvPicPr>
          <p:cNvPr id="151" name="Google Shape;151;p26" descr="murder of julius caesa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8775" y="2852475"/>
            <a:ext cx="4172725" cy="22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Julius Caesar</a:t>
            </a:r>
            <a:endParaRPr/>
          </a:p>
        </p:txBody>
      </p:sp>
      <p:sp>
        <p:nvSpPr>
          <p:cNvPr id="157" name="Google Shape;157;p27"/>
          <p:cNvSpPr txBox="1">
            <a:spLocks noGrp="1"/>
          </p:cNvSpPr>
          <p:nvPr>
            <p:ph type="body" idx="1"/>
          </p:nvPr>
        </p:nvSpPr>
        <p:spPr>
          <a:xfrm>
            <a:off x="609600" y="119181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7" marR="0" lvl="0" indent="-3190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 is 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head of the Roman state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He is a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great soldier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and has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just returned from 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series of wars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during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which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defeated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sons of 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previous Roman ruler, Pompey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 sz="1800"/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is popular with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crowds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that stand in the streets to greet his triumphal return, cheering and clapping. </a:t>
            </a:r>
            <a:r>
              <a:rPr lang="en" sz="1800" b="1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Calpurnia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 is Caesar’s wife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 sz="1800"/>
          </a:p>
        </p:txBody>
      </p:sp>
      <p:sp>
        <p:nvSpPr>
          <p:cNvPr id="158" name="Google Shape;158;p27"/>
          <p:cNvSpPr txBox="1">
            <a:spLocks noGrp="1"/>
          </p:cNvSpPr>
          <p:nvPr>
            <p:ph type="body" idx="2"/>
          </p:nvPr>
        </p:nvSpPr>
        <p:spPr>
          <a:xfrm>
            <a:off x="4845050" y="119181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8" marR="0" lvl="0" indent="-20859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 sz="29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59" name="Google Shape;159;p27" descr="caesar and calpurni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1314450"/>
            <a:ext cx="3333750" cy="325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612775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Mark Antony</a:t>
            </a:r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>
            <a:off x="612775" y="1200150"/>
            <a:ext cx="8153400" cy="337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7" marR="0" lvl="0" indent="-3190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 is a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loyal friend and supporter of Caesar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who he believes will make a good ruler of Rome. He is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appalled at 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killing of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head of state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and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although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shakes hands with 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conspirators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immediately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after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murder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vows to avenge Caesar’s death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 sz="1800"/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gives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funeral oration 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over Caesar’s dead </a:t>
            </a:r>
            <a:endParaRPr sz="18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body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that stirs 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crowd to anger and </a:t>
            </a:r>
            <a:endParaRPr sz="1800" b="0" i="0" u="none" strike="noStrike" cap="none">
              <a:solidFill>
                <a:srgbClr val="355D7E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None/>
            </a:pP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desire for revenge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He will be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one of the </a:t>
            </a:r>
            <a:endParaRPr sz="1800"/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None/>
            </a:pP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three rulers of Rome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after Caesar’s death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endParaRPr sz="18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and 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gathers 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army to fight 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" sz="1800" b="0" i="0" u="none" strike="noStrike" cap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killers</a:t>
            </a:r>
            <a:r>
              <a:rPr lang="en"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 sz="1800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19088" marR="0" lvl="0" indent="-23526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None/>
            </a:pPr>
            <a:endParaRPr sz="1800" b="1" i="0" u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66" name="Google Shape;166;p28" descr="mark anton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07450" y="2228850"/>
            <a:ext cx="3158728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Brutus</a:t>
            </a:r>
            <a:endParaRPr/>
          </a:p>
        </p:txBody>
      </p:sp>
      <p:sp>
        <p:nvSpPr>
          <p:cNvPr id="172" name="Google Shape;172;p29"/>
          <p:cNvSpPr txBox="1">
            <a:spLocks noGrp="1"/>
          </p:cNvSpPr>
          <p:nvPr>
            <p:ph type="body" idx="1"/>
          </p:nvPr>
        </p:nvSpPr>
        <p:spPr>
          <a:xfrm>
            <a:off x="609600" y="1085850"/>
            <a:ext cx="3886200" cy="3951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7" marR="0" lvl="0" indent="-3190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None/>
            </a:pP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 is a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respected Roman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a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man of intelligence 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and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 honor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who is a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personal friend of Caesar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yet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 wonders whether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as a ruler,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he will overstep his powers and become 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tyrant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rather than a good head of state. </a:t>
            </a:r>
            <a:endParaRPr sz="1600"/>
          </a:p>
          <a:p>
            <a:pPr marL="319087" marR="0" lvl="0" indent="-3190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None/>
            </a:pP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 is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finally convinced to join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conspirators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as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their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leader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As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they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raise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their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daggers to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commit the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murder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Caesar recognizes his 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dear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friend and cries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in Latin,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“Et tu, Brute?” or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“You too, Brutus?” </a:t>
            </a:r>
            <a:r>
              <a:rPr lang="en" sz="1600" b="1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Portia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is</a:t>
            </a:r>
            <a:r>
              <a:rPr lang="en" sz="16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 Brutus’ wife</a:t>
            </a:r>
            <a:r>
              <a:rPr lang="en" sz="16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 sz="1600"/>
          </a:p>
        </p:txBody>
      </p:sp>
      <p:pic>
        <p:nvPicPr>
          <p:cNvPr id="173" name="Google Shape;173;p29" descr="brutus.jpg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181600" y="1143000"/>
            <a:ext cx="3690937" cy="3469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Cassius</a:t>
            </a:r>
            <a:endParaRPr/>
          </a:p>
        </p:txBody>
      </p:sp>
      <p:sp>
        <p:nvSpPr>
          <p:cNvPr id="179" name="Google Shape;179;p30"/>
          <p:cNvSpPr txBox="1">
            <a:spLocks noGrp="1"/>
          </p:cNvSpPr>
          <p:nvPr>
            <p:ph type="body" idx="1"/>
          </p:nvPr>
        </p:nvSpPr>
        <p:spPr>
          <a:xfrm>
            <a:off x="609600" y="1191815"/>
            <a:ext cx="3886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9087" marR="0" lvl="0" indent="-3190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Cassius is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one of 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leaders of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conspiracy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He is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suspicious of Caesar from 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beginning, gathers others into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band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and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convinces Brutus to join 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with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them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in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their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plans for assassination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endParaRPr sz="1800"/>
          </a:p>
          <a:p>
            <a:pPr marL="319087" marR="0" lvl="0" indent="-31908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He and Brutus flee Rome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after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the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killing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each gathers 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army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and they </a:t>
            </a:r>
            <a:r>
              <a:rPr lang="en" sz="1800" b="0" i="0" u="none">
                <a:solidFill>
                  <a:srgbClr val="355D7E"/>
                </a:solidFill>
                <a:latin typeface="Questrial"/>
                <a:ea typeface="Questrial"/>
                <a:cs typeface="Questrial"/>
                <a:sym typeface="Questrial"/>
              </a:rPr>
              <a:t>try to conquer Mark Antony’s army</a:t>
            </a:r>
            <a:r>
              <a:rPr lang="en" sz="1800" b="0" i="0" u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  <a:endParaRPr sz="1800"/>
          </a:p>
        </p:txBody>
      </p:sp>
      <p:pic>
        <p:nvPicPr>
          <p:cNvPr id="180" name="Google Shape;180;p30" descr="cassius and brutus.jpg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37137" y="1191815"/>
            <a:ext cx="3502025" cy="342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1" name="Google Shape;181;p30"/>
          <p:cNvCxnSpPr/>
          <p:nvPr/>
        </p:nvCxnSpPr>
        <p:spPr>
          <a:xfrm>
            <a:off x="2590800" y="571500"/>
            <a:ext cx="3505200" cy="2228850"/>
          </a:xfrm>
          <a:prstGeom prst="bentConnector3">
            <a:avLst>
              <a:gd name="adj1" fmla="val 50000"/>
            </a:avLst>
          </a:prstGeom>
          <a:noFill/>
          <a:ln w="1000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Macintosh PowerPoint</Application>
  <PresentationFormat>On-screen Show (16:9)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Questrial</vt:lpstr>
      <vt:lpstr>Noto Sans Symbols</vt:lpstr>
      <vt:lpstr>Simple Light</vt:lpstr>
      <vt:lpstr>1_Median</vt:lpstr>
      <vt:lpstr>Median</vt:lpstr>
      <vt:lpstr>3_Median</vt:lpstr>
      <vt:lpstr>JULIUS CAESAR BY WILLIAM SHAKESPEARE </vt:lpstr>
      <vt:lpstr>The Scene…</vt:lpstr>
      <vt:lpstr>Republic!</vt:lpstr>
      <vt:lpstr>The Ides of March</vt:lpstr>
      <vt:lpstr>Consequence</vt:lpstr>
      <vt:lpstr>Julius Caesar</vt:lpstr>
      <vt:lpstr>Mark Antony</vt:lpstr>
      <vt:lpstr>Brutus</vt:lpstr>
      <vt:lpstr>Cassius</vt:lpstr>
      <vt:lpstr>Octavius and Lepidus are the other two who join with Mark Antony after Caesar’s death to rule Rome as a triumvirate. </vt:lpstr>
      <vt:lpstr>Show me your friends...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JULIUS CAESAR BY WILLIAM SHAKESPEARE </dc:title>
  <cp:lastModifiedBy>Microsoft Office User</cp:lastModifiedBy>
  <cp:revision>1</cp:revision>
  <dcterms:modified xsi:type="dcterms:W3CDTF">2019-10-23T20:40:28Z</dcterms:modified>
</cp:coreProperties>
</file>