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9" r:id="rId12"/>
    <p:sldId id="267" r:id="rId13"/>
    <p:sldId id="268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5"/>
    <p:restoredTop sz="94665"/>
  </p:normalViewPr>
  <p:slideViewPr>
    <p:cSldViewPr snapToGrid="0" snapToObjects="1">
      <p:cViewPr varScale="1">
        <p:scale>
          <a:sx n="112" d="100"/>
          <a:sy n="112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5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7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56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768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2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1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53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8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8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7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4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1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8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7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9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D09A0-C3E8-0347-8729-56C1D7FED686}" type="datetimeFigureOut">
              <a:rPr lang="en-US" smtClean="0"/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D9D24-B379-8D40-AA4B-8CCF6388F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826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C2FF-6634-8B45-A1A7-B5B6DBFA78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Sophocles and </a:t>
            </a:r>
            <a:r>
              <a:rPr lang="en-US" i="1" dirty="0"/>
              <a:t>Antigone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BB7128-B2E8-464E-B6EA-CA1CDEB10C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51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9380-9106-DA40-B1EC-9C25735B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Antigone </a:t>
            </a:r>
            <a:r>
              <a:rPr lang="en-US" dirty="0"/>
              <a:t>Family Tree</a:t>
            </a:r>
            <a:endParaRPr lang="en-US" i="1" dirty="0"/>
          </a:p>
        </p:txBody>
      </p:sp>
      <p:sp>
        <p:nvSpPr>
          <p:cNvPr id="4" name="AutoShape 2" descr="Match the pictures with the film genres - online presentation">
            <a:extLst>
              <a:ext uri="{FF2B5EF4-FFF2-40B4-BE49-F238E27FC236}">
                <a16:creationId xmlns:a16="http://schemas.microsoft.com/office/drawing/2014/main" id="{9C25837D-F8A8-8A40-B1E1-530FA81B19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0" name="Picture 4" descr="Antigone family tree Diagram | Quizlet">
            <a:extLst>
              <a:ext uri="{FF2B5EF4-FFF2-40B4-BE49-F238E27FC236}">
                <a16:creationId xmlns:a16="http://schemas.microsoft.com/office/drawing/2014/main" id="{78E9635C-0D45-2748-8CC8-E38BD3916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512" y="1834166"/>
            <a:ext cx="6752175" cy="463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249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9380-9106-DA40-B1EC-9C25735B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Antigone </a:t>
            </a:r>
            <a:r>
              <a:rPr lang="en-US" dirty="0"/>
              <a:t>Background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95EF-B8BF-6E47-B08E-2153DC422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48266"/>
            <a:ext cx="8378190" cy="4809734"/>
          </a:xfrm>
        </p:spPr>
        <p:txBody>
          <a:bodyPr>
            <a:normAutofit fontScale="92500"/>
          </a:bodyPr>
          <a:lstStyle/>
          <a:p>
            <a:r>
              <a:rPr lang="en-US" dirty="0"/>
              <a:t>The third play in the existing trilogy that recounts the story of Oedipus</a:t>
            </a:r>
          </a:p>
          <a:p>
            <a:r>
              <a:rPr lang="en-US" u="sng" dirty="0"/>
              <a:t>What You Need to Know Before We Start Reading</a:t>
            </a:r>
          </a:p>
          <a:p>
            <a:r>
              <a:rPr lang="en-US" dirty="0"/>
              <a:t>After Oedipus is exiled from Thebes, his daughters accompany him to care for him as he wanders around the wilderness for years</a:t>
            </a:r>
          </a:p>
          <a:p>
            <a:r>
              <a:rPr lang="en-US" dirty="0"/>
              <a:t>During this time, Polynices and Eteocles become of age and decide the share the throne; each will rule for a year at a time, taking turns</a:t>
            </a:r>
          </a:p>
          <a:p>
            <a:r>
              <a:rPr lang="en-US" dirty="0"/>
              <a:t>One year, Eteocles bribes his men to turn against Polynices and refuses to give up the throne at the end of his term</a:t>
            </a:r>
          </a:p>
          <a:p>
            <a:r>
              <a:rPr lang="en-US" dirty="0"/>
              <a:t>Polynices goes to the city of Argos to raise an army to fight against his own brother and regain the throne</a:t>
            </a:r>
          </a:p>
        </p:txBody>
      </p:sp>
      <p:sp>
        <p:nvSpPr>
          <p:cNvPr id="4" name="AutoShape 2" descr="Match the pictures with the film genres - online presentation">
            <a:extLst>
              <a:ext uri="{FF2B5EF4-FFF2-40B4-BE49-F238E27FC236}">
                <a16:creationId xmlns:a16="http://schemas.microsoft.com/office/drawing/2014/main" id="{9C25837D-F8A8-8A40-B1E1-530FA81B19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38" name="Picture 2" descr="Antigone - Wikipedia">
            <a:extLst>
              <a:ext uri="{FF2B5EF4-FFF2-40B4-BE49-F238E27FC236}">
                <a16:creationId xmlns:a16="http://schemas.microsoft.com/office/drawing/2014/main" id="{323B75CF-D662-2A46-A066-40FB7900B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207" y="2241440"/>
            <a:ext cx="2901950" cy="386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441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9380-9106-DA40-B1EC-9C25735B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Antigone </a:t>
            </a:r>
            <a:r>
              <a:rPr lang="en-US" dirty="0"/>
              <a:t>Background Continued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95EF-B8BF-6E47-B08E-2153DC422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" y="2048266"/>
            <a:ext cx="6413952" cy="4809734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Continued</a:t>
            </a:r>
            <a:r>
              <a:rPr lang="en-US" dirty="0"/>
              <a:t>:</a:t>
            </a:r>
          </a:p>
          <a:p>
            <a:r>
              <a:rPr lang="en-US" dirty="0"/>
              <a:t>The war is waged, and the brothers kill each other</a:t>
            </a:r>
          </a:p>
          <a:p>
            <a:r>
              <a:rPr lang="en-US" dirty="0"/>
              <a:t>During this time, Oedipus dies of old age, and Antigone and Ismene begin making their way back home to Thebes</a:t>
            </a:r>
          </a:p>
          <a:p>
            <a:r>
              <a:rPr lang="en-US" dirty="0"/>
              <a:t>By the time they arrive, their brothers are dead, and Creon is now king</a:t>
            </a:r>
          </a:p>
          <a:p>
            <a:r>
              <a:rPr lang="en-US" dirty="0"/>
              <a:t>Creon decrees that Eteocles should be given a hero’s burial while Polynices is treated like a traitor – his body is left outside the city to rot and be eaten by wild animals</a:t>
            </a:r>
          </a:p>
        </p:txBody>
      </p:sp>
      <p:sp>
        <p:nvSpPr>
          <p:cNvPr id="4" name="AutoShape 2" descr="Match the pictures with the film genres - online presentation">
            <a:extLst>
              <a:ext uri="{FF2B5EF4-FFF2-40B4-BE49-F238E27FC236}">
                <a16:creationId xmlns:a16="http://schemas.microsoft.com/office/drawing/2014/main" id="{9C25837D-F8A8-8A40-B1E1-530FA81B19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2" name="Picture 2" descr="Eteocles vs Polyneices – Western Canon Review">
            <a:extLst>
              <a:ext uri="{FF2B5EF4-FFF2-40B4-BE49-F238E27FC236}">
                <a16:creationId xmlns:a16="http://schemas.microsoft.com/office/drawing/2014/main" id="{9F05C228-F6D1-9C4B-ABC0-A03896DCA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592" y="2465999"/>
            <a:ext cx="5253538" cy="295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27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9380-9106-DA40-B1EC-9C25735B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the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95EF-B8BF-6E47-B08E-2153DC422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48266"/>
            <a:ext cx="9301163" cy="4809734"/>
          </a:xfrm>
        </p:spPr>
        <p:txBody>
          <a:bodyPr>
            <a:normAutofit/>
          </a:bodyPr>
          <a:lstStyle/>
          <a:p>
            <a:r>
              <a:rPr lang="en-US" dirty="0"/>
              <a:t>Prologue – gives relevant background, often based on mythology</a:t>
            </a:r>
          </a:p>
          <a:p>
            <a:r>
              <a:rPr lang="en-US" dirty="0"/>
              <a:t>Parados – first song of the chorus</a:t>
            </a:r>
          </a:p>
          <a:p>
            <a:r>
              <a:rPr lang="en-US" dirty="0"/>
              <a:t>Episodes (Scenes) – literally translates to “between odes;” where the main action and dialogue of the play occurs</a:t>
            </a:r>
          </a:p>
          <a:p>
            <a:r>
              <a:rPr lang="en-US" dirty="0"/>
              <a:t>Ode – at the end of each episode/scene, the actors leave the stage, and the chorus dances and sings a choral ode that summarizes the episode</a:t>
            </a:r>
          </a:p>
          <a:p>
            <a:pPr lvl="1"/>
            <a:r>
              <a:rPr lang="en-US" dirty="0"/>
              <a:t>Most of the play alternates between episodes and odes until the final scene</a:t>
            </a:r>
          </a:p>
          <a:p>
            <a:r>
              <a:rPr lang="en-US" dirty="0"/>
              <a:t>Paean – a song of praise or triumph</a:t>
            </a:r>
          </a:p>
          <a:p>
            <a:r>
              <a:rPr lang="en-US" dirty="0"/>
              <a:t>Exodos – when the chorus exits singing a processional song which usually offers words of wisdom related to the play</a:t>
            </a:r>
          </a:p>
          <a:p>
            <a:endParaRPr lang="en-US" dirty="0"/>
          </a:p>
        </p:txBody>
      </p:sp>
      <p:sp>
        <p:nvSpPr>
          <p:cNvPr id="4" name="AutoShape 2" descr="Match the pictures with the film genres - online presentation">
            <a:extLst>
              <a:ext uri="{FF2B5EF4-FFF2-40B4-BE49-F238E27FC236}">
                <a16:creationId xmlns:a16="http://schemas.microsoft.com/office/drawing/2014/main" id="{9C25837D-F8A8-8A40-B1E1-530FA81B19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92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9380-9106-DA40-B1EC-9C25735B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You Need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95EF-B8BF-6E47-B08E-2153DC422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42050"/>
            <a:ext cx="10738338" cy="4809734"/>
          </a:xfrm>
        </p:spPr>
        <p:txBody>
          <a:bodyPr>
            <a:normAutofit/>
          </a:bodyPr>
          <a:lstStyle/>
          <a:p>
            <a:r>
              <a:rPr lang="en-US" dirty="0"/>
              <a:t>Oracle – a priest or priestess who could deliver messages from the gods to mortals in exchange for a sacrificial offering made to the gods</a:t>
            </a:r>
          </a:p>
          <a:p>
            <a:pPr lvl="1"/>
            <a:r>
              <a:rPr lang="en-US" dirty="0"/>
              <a:t>Common sacrifices could include animals like cattle or goats, or other offerings such as wine, milk, oil, or honey </a:t>
            </a:r>
          </a:p>
          <a:p>
            <a:r>
              <a:rPr lang="en-US" dirty="0"/>
              <a:t>Choragus – chorus leader</a:t>
            </a:r>
          </a:p>
          <a:p>
            <a:r>
              <a:rPr lang="en-US" dirty="0"/>
              <a:t>Soothsayer – another term for prophet</a:t>
            </a:r>
          </a:p>
          <a:p>
            <a:r>
              <a:rPr lang="en-US" dirty="0"/>
              <a:t>The Furies – goddesses of vengeance and justice who plagued and punished men for their crimes</a:t>
            </a:r>
          </a:p>
          <a:p>
            <a:r>
              <a:rPr lang="en-US" dirty="0"/>
              <a:t>Tragic Hero – protagonist who usually dies due to some tragic flaw</a:t>
            </a:r>
          </a:p>
          <a:p>
            <a:r>
              <a:rPr lang="en-US" dirty="0"/>
              <a:t>Hamartia/Tragic Flaw – a flaw that leads to the downfall of a tragic hero</a:t>
            </a:r>
          </a:p>
          <a:p>
            <a:r>
              <a:rPr lang="en-US" dirty="0"/>
              <a:t>Hubris – excessive pride; a common tragic flaw</a:t>
            </a:r>
          </a:p>
        </p:txBody>
      </p:sp>
      <p:sp>
        <p:nvSpPr>
          <p:cNvPr id="4" name="AutoShape 2" descr="Match the pictures with the film genres - online presentation">
            <a:extLst>
              <a:ext uri="{FF2B5EF4-FFF2-40B4-BE49-F238E27FC236}">
                <a16:creationId xmlns:a16="http://schemas.microsoft.com/office/drawing/2014/main" id="{9C25837D-F8A8-8A40-B1E1-530FA81B19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72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9380-9106-DA40-B1EC-9C25735B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Sophocles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95EF-B8BF-6E47-B08E-2153DC422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133" y="2240597"/>
            <a:ext cx="7967150" cy="4874574"/>
          </a:xfrm>
        </p:spPr>
        <p:txBody>
          <a:bodyPr>
            <a:normAutofit/>
          </a:bodyPr>
          <a:lstStyle/>
          <a:p>
            <a:r>
              <a:rPr lang="en-US" dirty="0"/>
              <a:t>Sophocles was born in Colonus, a small town outside of Athens, Greece in 495 B.C.</a:t>
            </a:r>
          </a:p>
          <a:p>
            <a:r>
              <a:rPr lang="en-US" dirty="0"/>
              <a:t>Middle class upbringing</a:t>
            </a:r>
          </a:p>
          <a:p>
            <a:r>
              <a:rPr lang="en-US" dirty="0"/>
              <a:t>Polytheistic</a:t>
            </a:r>
          </a:p>
          <a:p>
            <a:pPr lvl="1"/>
            <a:r>
              <a:rPr lang="en-US" dirty="0"/>
              <a:t>Believed in multiple gods, each one with his/her own purpose</a:t>
            </a:r>
          </a:p>
          <a:p>
            <a:pPr lvl="2"/>
            <a:r>
              <a:rPr lang="en-US" dirty="0"/>
              <a:t>Gods lived on Mt. Olympus</a:t>
            </a:r>
          </a:p>
          <a:p>
            <a:pPr lvl="2"/>
            <a:r>
              <a:rPr lang="en-US" dirty="0"/>
              <a:t>Led by Zeus</a:t>
            </a:r>
          </a:p>
          <a:p>
            <a:r>
              <a:rPr lang="en-US" dirty="0"/>
              <a:t>He was a busy and accomplished man</a:t>
            </a:r>
          </a:p>
          <a:p>
            <a:pPr lvl="1"/>
            <a:r>
              <a:rPr lang="en-US" dirty="0"/>
              <a:t>Award-winning playwright</a:t>
            </a:r>
          </a:p>
          <a:p>
            <a:pPr lvl="1"/>
            <a:r>
              <a:rPr lang="en-US" dirty="0"/>
              <a:t>Army General</a:t>
            </a:r>
          </a:p>
          <a:p>
            <a:pPr lvl="1"/>
            <a:r>
              <a:rPr lang="en-US" dirty="0"/>
              <a:t>Negotiator during war</a:t>
            </a:r>
          </a:p>
          <a:p>
            <a:pPr lvl="1"/>
            <a:r>
              <a:rPr lang="en-US" dirty="0"/>
              <a:t>Priest</a:t>
            </a:r>
          </a:p>
        </p:txBody>
      </p:sp>
      <p:pic>
        <p:nvPicPr>
          <p:cNvPr id="1026" name="Picture 2" descr="Sophocles (Playwright) | StageAgent">
            <a:extLst>
              <a:ext uri="{FF2B5EF4-FFF2-40B4-BE49-F238E27FC236}">
                <a16:creationId xmlns:a16="http://schemas.microsoft.com/office/drawing/2014/main" id="{E25E99D5-DC79-E244-9896-A4848C635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780" y="2433144"/>
            <a:ext cx="3492500" cy="3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6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9380-9106-DA40-B1EC-9C25735B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Golden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95EF-B8BF-6E47-B08E-2153DC422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438" y="2126296"/>
            <a:ext cx="7466573" cy="5131753"/>
          </a:xfrm>
        </p:spPr>
        <p:txBody>
          <a:bodyPr>
            <a:normAutofit/>
          </a:bodyPr>
          <a:lstStyle/>
          <a:p>
            <a:r>
              <a:rPr lang="en-US" dirty="0"/>
              <a:t>Sophocles lived in the “Golden Age”</a:t>
            </a:r>
          </a:p>
          <a:p>
            <a:pPr lvl="1"/>
            <a:r>
              <a:rPr lang="en-US" dirty="0"/>
              <a:t>the Classical period (500-300 B.C.)</a:t>
            </a:r>
          </a:p>
          <a:p>
            <a:pPr lvl="2"/>
            <a:r>
              <a:rPr lang="en-US" dirty="0"/>
              <a:t>Began with the unlikely defeat of the Persians</a:t>
            </a:r>
          </a:p>
          <a:p>
            <a:pPr lvl="2"/>
            <a:r>
              <a:rPr lang="en-US" dirty="0"/>
              <a:t>Ended with the Peloponnesian War between Athens and Sparta</a:t>
            </a:r>
          </a:p>
          <a:p>
            <a:r>
              <a:rPr lang="en-US" dirty="0"/>
              <a:t>Resulted in some of the greatest monuments, art, philosophy, architecture, and literature which became the building blocks for Western society</a:t>
            </a:r>
          </a:p>
          <a:p>
            <a:pPr lvl="1"/>
            <a:r>
              <a:rPr lang="en-US" dirty="0"/>
              <a:t>Homer’s </a:t>
            </a:r>
            <a:r>
              <a:rPr lang="en-US" i="1" dirty="0"/>
              <a:t>The Iliad </a:t>
            </a:r>
            <a:r>
              <a:rPr lang="en-US" dirty="0"/>
              <a:t>and </a:t>
            </a:r>
            <a:r>
              <a:rPr lang="en-US" i="1" dirty="0"/>
              <a:t>The Odyssey</a:t>
            </a:r>
          </a:p>
          <a:p>
            <a:pPr lvl="1"/>
            <a:r>
              <a:rPr lang="en-US" dirty="0"/>
              <a:t>The Parthenon</a:t>
            </a:r>
          </a:p>
          <a:p>
            <a:pPr lvl="1"/>
            <a:r>
              <a:rPr lang="en-US" dirty="0"/>
              <a:t>Democracy instead of tyranny</a:t>
            </a:r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6EA8EF93-C4AD-144F-8AA5-7E2E5F021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435" y="2364580"/>
            <a:ext cx="4429127" cy="3321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356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9380-9106-DA40-B1EC-9C25735B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Festival of Dionysus (Dionysia)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95EF-B8BF-6E47-B08E-2153DC422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163412"/>
            <a:ext cx="6665944" cy="4877468"/>
          </a:xfrm>
        </p:spPr>
        <p:txBody>
          <a:bodyPr>
            <a:normAutofit/>
          </a:bodyPr>
          <a:lstStyle/>
          <a:p>
            <a:r>
              <a:rPr lang="en-US" dirty="0"/>
              <a:t>Dionysus – the Greek god of wine, ecstasy, madness, and theater</a:t>
            </a:r>
          </a:p>
          <a:p>
            <a:pPr lvl="1"/>
            <a:r>
              <a:rPr lang="en-US" dirty="0"/>
              <a:t>aka the Party God</a:t>
            </a:r>
          </a:p>
          <a:p>
            <a:r>
              <a:rPr lang="en-US" dirty="0"/>
              <a:t>The Festival of Dionysus was originally a religious ceremony in honor of Dionysus, and the people celebrated through theatrical performances</a:t>
            </a:r>
          </a:p>
          <a:p>
            <a:r>
              <a:rPr lang="en-US" dirty="0"/>
              <a:t>The festival also included a competition to see which playwright could write the best tetralogy</a:t>
            </a:r>
          </a:p>
          <a:p>
            <a:pPr lvl="1"/>
            <a:r>
              <a:rPr lang="en-US" dirty="0"/>
              <a:t>A tetralogy (tetra=four) consisted of three tragic plays and one satirical play</a:t>
            </a:r>
          </a:p>
        </p:txBody>
      </p:sp>
      <p:pic>
        <p:nvPicPr>
          <p:cNvPr id="3074" name="Picture 2" descr="Dionysia - the Original Greek Carnival - It's All About Sex, Drugs and Rock  and Roll - Greeker Than The Greeks">
            <a:extLst>
              <a:ext uri="{FF2B5EF4-FFF2-40B4-BE49-F238E27FC236}">
                <a16:creationId xmlns:a16="http://schemas.microsoft.com/office/drawing/2014/main" id="{5133CA21-3EA6-4E47-8512-EB8FD0CFB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144" y="2256863"/>
            <a:ext cx="5119656" cy="302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522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9380-9106-DA40-B1EC-9C25735B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Sophocles as Playwright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95EF-B8BF-6E47-B08E-2153DC422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61" y="2153053"/>
            <a:ext cx="7880749" cy="4533497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Sophocles’s</a:t>
            </a:r>
            <a:r>
              <a:rPr lang="en-US" dirty="0"/>
              <a:t> first public recognition as a playwright came when he won first prize at the festival in 468 B.C.</a:t>
            </a:r>
          </a:p>
          <a:p>
            <a:r>
              <a:rPr lang="en-US" dirty="0"/>
              <a:t>As the years continued, Sophocles went on to win first prize for his plays a total of 24 times</a:t>
            </a:r>
          </a:p>
          <a:p>
            <a:pPr lvl="1"/>
            <a:r>
              <a:rPr lang="en-US" dirty="0"/>
              <a:t>Since each tetralogy consisted of four plays, that means he wrote 96 first place award-winning plays</a:t>
            </a:r>
          </a:p>
          <a:p>
            <a:r>
              <a:rPr lang="en-US" dirty="0"/>
              <a:t>The </a:t>
            </a:r>
            <a:r>
              <a:rPr lang="en-US" i="1" dirty="0"/>
              <a:t>Oedipus Cycle—</a:t>
            </a:r>
            <a:r>
              <a:rPr lang="en-US" dirty="0"/>
              <a:t>consisting of the plays </a:t>
            </a:r>
            <a:r>
              <a:rPr lang="en-US" i="1" dirty="0"/>
              <a:t>Oedipus Rex, Oedipus at Colonus, </a:t>
            </a:r>
            <a:r>
              <a:rPr lang="en-US" dirty="0"/>
              <a:t>and </a:t>
            </a:r>
            <a:r>
              <a:rPr lang="en-US" i="1" dirty="0"/>
              <a:t>Antigone—</a:t>
            </a:r>
            <a:r>
              <a:rPr lang="en-US" dirty="0"/>
              <a:t>was one of these award winning tetralogies</a:t>
            </a:r>
          </a:p>
          <a:p>
            <a:pPr lvl="1"/>
            <a:r>
              <a:rPr lang="en-US" dirty="0"/>
              <a:t>Unfortunately, the 4</a:t>
            </a:r>
            <a:r>
              <a:rPr lang="en-US" baseline="30000" dirty="0"/>
              <a:t>th</a:t>
            </a:r>
            <a:r>
              <a:rPr lang="en-US" dirty="0"/>
              <a:t> satirical play did not survive</a:t>
            </a:r>
          </a:p>
          <a:p>
            <a:r>
              <a:rPr lang="en-US" dirty="0"/>
              <a:t>Of over 100 plays he wrote, only seven still survive today</a:t>
            </a:r>
          </a:p>
          <a:p>
            <a:r>
              <a:rPr lang="en-US" dirty="0"/>
              <a:t>Sophocles also wrote poetry</a:t>
            </a:r>
          </a:p>
        </p:txBody>
      </p:sp>
      <p:pic>
        <p:nvPicPr>
          <p:cNvPr id="4098" name="Picture 2" descr="Amazon.com: Sophocles, The Oedipus Cycle: Oedipus Rex, Oedipus at Colonus,  Antigone (0884885440409): Sophocles, Fitts, Dudley, Fitzgerald, Robert:  Books">
            <a:extLst>
              <a:ext uri="{FF2B5EF4-FFF2-40B4-BE49-F238E27FC236}">
                <a16:creationId xmlns:a16="http://schemas.microsoft.com/office/drawing/2014/main" id="{DBA94C3E-47B3-B049-8E5A-90D2CA902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870" y="1103151"/>
            <a:ext cx="3619500" cy="545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352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9380-9106-DA40-B1EC-9C25735B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Sophocles’s</a:t>
            </a:r>
            <a:r>
              <a:rPr lang="en-US" dirty="0"/>
              <a:t> Other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95EF-B8BF-6E47-B08E-2153DC422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81" y="2187343"/>
            <a:ext cx="10281049" cy="4533497"/>
          </a:xfrm>
        </p:spPr>
        <p:txBody>
          <a:bodyPr>
            <a:normAutofit/>
          </a:bodyPr>
          <a:lstStyle/>
          <a:p>
            <a:r>
              <a:rPr lang="en-US" dirty="0"/>
              <a:t>He was involved at the civic level</a:t>
            </a:r>
          </a:p>
          <a:p>
            <a:r>
              <a:rPr lang="en-US" dirty="0"/>
              <a:t>He served as a general under Pericles in the army</a:t>
            </a:r>
          </a:p>
          <a:p>
            <a:pPr lvl="1"/>
            <a:r>
              <a:rPr lang="en-US" dirty="0"/>
              <a:t>Pericles was largely responsible for the full development of the Athenian democracy and Athenian empire</a:t>
            </a:r>
          </a:p>
          <a:p>
            <a:r>
              <a:rPr lang="en-US" dirty="0"/>
              <a:t>Sophocles was a key negotiator in the Peloponnesian War</a:t>
            </a:r>
          </a:p>
          <a:p>
            <a:pPr lvl="1"/>
            <a:r>
              <a:rPr lang="en-US" dirty="0"/>
              <a:t>War between Athens and Sparta</a:t>
            </a:r>
          </a:p>
          <a:p>
            <a:r>
              <a:rPr lang="en-US" dirty="0"/>
              <a:t>As a priest, he was concerned with the individual’s need to find his/her own place in the moral and cosmic order of the universe</a:t>
            </a:r>
          </a:p>
          <a:p>
            <a:pPr lvl="1"/>
            <a:r>
              <a:rPr lang="en-US" dirty="0"/>
              <a:t>These views found their way into his plays, which contain moral lessons that usually pertain to man’s duty to the gods and the avoidance of excessive pride</a:t>
            </a:r>
          </a:p>
        </p:txBody>
      </p:sp>
    </p:spTree>
    <p:extLst>
      <p:ext uri="{BB962C8B-B14F-4D97-AF65-F5344CB8AC3E}">
        <p14:creationId xmlns:p14="http://schemas.microsoft.com/office/powerpoint/2010/main" val="2080859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9380-9106-DA40-B1EC-9C25735B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Background on Ancient Greek Theater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95EF-B8BF-6E47-B08E-2153DC422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51" y="2062758"/>
            <a:ext cx="6425329" cy="4920972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/>
              <a:t>The Role of the Chorus in Greek Drama</a:t>
            </a:r>
            <a:endParaRPr lang="en-US" dirty="0"/>
          </a:p>
          <a:p>
            <a:pPr lvl="1"/>
            <a:r>
              <a:rPr lang="en-US" dirty="0"/>
              <a:t>A group of people who describe and comment on the main action of the play</a:t>
            </a:r>
          </a:p>
          <a:p>
            <a:pPr lvl="1"/>
            <a:r>
              <a:rPr lang="en-US" dirty="0"/>
              <a:t>Usually done through song, dance, and/or recitation</a:t>
            </a:r>
          </a:p>
          <a:p>
            <a:pPr lvl="1"/>
            <a:r>
              <a:rPr lang="en-US" dirty="0"/>
              <a:t>The group speaks as one</a:t>
            </a:r>
          </a:p>
          <a:p>
            <a:pPr lvl="1"/>
            <a:r>
              <a:rPr lang="en-US" dirty="0"/>
              <a:t>Also used to foreshadow what’s coming, recap what’s happened, and/or tell the audience how they should be feeling </a:t>
            </a:r>
          </a:p>
          <a:p>
            <a:r>
              <a:rPr lang="en-US" u="sng" dirty="0"/>
              <a:t>The Makeup of the Chorus</a:t>
            </a:r>
          </a:p>
          <a:p>
            <a:pPr lvl="1"/>
            <a:r>
              <a:rPr lang="en-US" dirty="0"/>
              <a:t>An actual choir of people who weren’t actors</a:t>
            </a:r>
          </a:p>
          <a:p>
            <a:pPr lvl="1"/>
            <a:r>
              <a:rPr lang="en-US" dirty="0"/>
              <a:t>They were non-professionals who had a talent for singing and dancing</a:t>
            </a:r>
          </a:p>
          <a:p>
            <a:pPr lvl="1"/>
            <a:r>
              <a:rPr lang="en-US" dirty="0"/>
              <a:t>They were trained by the poet/playwright in preparation for the performance </a:t>
            </a:r>
          </a:p>
          <a:p>
            <a:pPr lvl="1"/>
            <a:r>
              <a:rPr lang="en-US" dirty="0"/>
              <a:t>The standard number of members in a chorus started at 12, but Sophocles raised it to 15</a:t>
            </a:r>
          </a:p>
        </p:txBody>
      </p:sp>
      <p:pic>
        <p:nvPicPr>
          <p:cNvPr id="7170" name="Picture 2" descr="greek choir - Google Search | Ancient greek theatre, Greek tragedy, Theatre  masks">
            <a:extLst>
              <a:ext uri="{FF2B5EF4-FFF2-40B4-BE49-F238E27FC236}">
                <a16:creationId xmlns:a16="http://schemas.microsoft.com/office/drawing/2014/main" id="{5BE86D0C-3E9E-2849-A28B-C9A6EEA80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325" y="2188488"/>
            <a:ext cx="5233035" cy="294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544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9380-9106-DA40-B1EC-9C25735B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Background on Ancient Greek Theater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95EF-B8BF-6E47-B08E-2153DC422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04" y="2214386"/>
            <a:ext cx="7812169" cy="4543987"/>
          </a:xfrm>
        </p:spPr>
        <p:txBody>
          <a:bodyPr>
            <a:normAutofit/>
          </a:bodyPr>
          <a:lstStyle/>
          <a:p>
            <a:r>
              <a:rPr lang="en-US" dirty="0"/>
              <a:t>Thespis – accredited as the “inventor of tragedy,” and he introduced the concept of individual actors by speaking directly to the chorus leader</a:t>
            </a:r>
          </a:p>
          <a:p>
            <a:pPr lvl="1"/>
            <a:r>
              <a:rPr lang="en-US" dirty="0"/>
              <a:t>Also introduced the idea of using masks, makeup, and costumes so an actor could play several roles</a:t>
            </a:r>
          </a:p>
          <a:p>
            <a:pPr lvl="1"/>
            <a:r>
              <a:rPr lang="en-US" dirty="0"/>
              <a:t>These contributions are why actors today are called “thespians”</a:t>
            </a:r>
          </a:p>
          <a:p>
            <a:r>
              <a:rPr lang="en-US" dirty="0"/>
              <a:t>Aeschylus – accredited as the man who increased the number of actors from one to two and reduced the role of the chorus, putting emphasis on dialogue between characters</a:t>
            </a:r>
          </a:p>
        </p:txBody>
      </p:sp>
      <p:sp>
        <p:nvSpPr>
          <p:cNvPr id="4" name="AutoShape 2" descr="Match the pictures with the film genres - online presentation">
            <a:extLst>
              <a:ext uri="{FF2B5EF4-FFF2-40B4-BE49-F238E27FC236}">
                <a16:creationId xmlns:a16="http://schemas.microsoft.com/office/drawing/2014/main" id="{9C25837D-F8A8-8A40-B1E1-530FA81B19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6" name="Picture 4" descr="Ancient Greek Costumes, Masks And Theater In Focus | Ancient Pages">
            <a:extLst>
              <a:ext uri="{FF2B5EF4-FFF2-40B4-BE49-F238E27FC236}">
                <a16:creationId xmlns:a16="http://schemas.microsoft.com/office/drawing/2014/main" id="{D38B420B-398D-474B-8C61-5E2A158BA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331" y="2214386"/>
            <a:ext cx="3890386" cy="389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126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9380-9106-DA40-B1EC-9C25735B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Theater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95EF-B8BF-6E47-B08E-2153DC422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48266"/>
            <a:ext cx="6772275" cy="48097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Open-air amphitheater</a:t>
            </a:r>
          </a:p>
          <a:p>
            <a:r>
              <a:rPr lang="en-US" dirty="0"/>
              <a:t>Due to lack of artificial lighting, performances took place during the day</a:t>
            </a:r>
          </a:p>
          <a:p>
            <a:r>
              <a:rPr lang="en-US" u="sng" dirty="0"/>
              <a:t>Greek Tragedy</a:t>
            </a:r>
          </a:p>
          <a:p>
            <a:r>
              <a:rPr lang="en-US" dirty="0"/>
              <a:t>Action usually takes place in front of palaces, temples, or other outdoor settings </a:t>
            </a:r>
          </a:p>
          <a:p>
            <a:r>
              <a:rPr lang="en-US" dirty="0"/>
              <a:t>The hero suffers a serious misfortune which is not accidental</a:t>
            </a:r>
          </a:p>
          <a:p>
            <a:r>
              <a:rPr lang="en-US" dirty="0"/>
              <a:t>The misfortune is logically connected with the hero’s actions</a:t>
            </a:r>
          </a:p>
          <a:p>
            <a:r>
              <a:rPr lang="en-US" dirty="0"/>
              <a:t>Tragedy stresses the vulnerability of human beings whose suffering is brought on by a combination of human and divine actions</a:t>
            </a:r>
          </a:p>
        </p:txBody>
      </p:sp>
      <p:sp>
        <p:nvSpPr>
          <p:cNvPr id="4" name="AutoShape 2" descr="Match the pictures with the film genres - online presentation">
            <a:extLst>
              <a:ext uri="{FF2B5EF4-FFF2-40B4-BE49-F238E27FC236}">
                <a16:creationId xmlns:a16="http://schemas.microsoft.com/office/drawing/2014/main" id="{9C25837D-F8A8-8A40-B1E1-530FA81B19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4" name="Picture 4" descr="Layout of the Ancient Greek Theater">
            <a:extLst>
              <a:ext uri="{FF2B5EF4-FFF2-40B4-BE49-F238E27FC236}">
                <a16:creationId xmlns:a16="http://schemas.microsoft.com/office/drawing/2014/main" id="{08BE7191-3187-5C4E-984F-C3F70232C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491" y="2162570"/>
            <a:ext cx="5398974" cy="3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74349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{4B8D6C10-AB16-6446-95D3-4B9E3D2D1C8C}tf10001057</Template>
  <TotalTime>253</TotalTime>
  <Words>1160</Words>
  <Application>Microsoft Macintosh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Berlin</vt:lpstr>
      <vt:lpstr>Intro to Sophocles and Antigone</vt:lpstr>
      <vt:lpstr>Sophocles</vt:lpstr>
      <vt:lpstr>The Golden Age</vt:lpstr>
      <vt:lpstr>The Festival of Dionysus (Dionysia)</vt:lpstr>
      <vt:lpstr>Sophocles as Playwright</vt:lpstr>
      <vt:lpstr>Sophocles’s Other Interests</vt:lpstr>
      <vt:lpstr>Some Background on Ancient Greek Theater</vt:lpstr>
      <vt:lpstr>Some Background on Ancient Greek Theater</vt:lpstr>
      <vt:lpstr>Greek Theater</vt:lpstr>
      <vt:lpstr>Antigone Family Tree</vt:lpstr>
      <vt:lpstr>Antigone Background</vt:lpstr>
      <vt:lpstr>Antigone Background Continued</vt:lpstr>
      <vt:lpstr>Parts of the Play</vt:lpstr>
      <vt:lpstr>Terms You Need to Know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Sophocles and Antigone</dc:title>
  <dc:creator>Microsoft Office User</dc:creator>
  <cp:lastModifiedBy>Microsoft Office User</cp:lastModifiedBy>
  <cp:revision>32</cp:revision>
  <dcterms:created xsi:type="dcterms:W3CDTF">2020-11-03T14:19:13Z</dcterms:created>
  <dcterms:modified xsi:type="dcterms:W3CDTF">2020-11-03T18:33:11Z</dcterms:modified>
</cp:coreProperties>
</file>