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69860-8CBC-9D48-900B-5C8A646E75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D73AFA-EC2D-7440-9315-92647BF530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708ECE-39B3-7440-B8FC-9092049E7618}"/>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5" name="Footer Placeholder 4">
            <a:extLst>
              <a:ext uri="{FF2B5EF4-FFF2-40B4-BE49-F238E27FC236}">
                <a16:creationId xmlns:a16="http://schemas.microsoft.com/office/drawing/2014/main" id="{17425B72-C062-C44E-B47A-C53A3E1DC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A48E9-69D8-424D-9879-3BAD862E8FF2}"/>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399803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13BD4-9A39-9B4C-8F19-F3472851DD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998812-4DA7-6C49-8F8B-7C27A5F199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50F37-C825-8149-AC9B-7A21A0E5C3EA}"/>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5" name="Footer Placeholder 4">
            <a:extLst>
              <a:ext uri="{FF2B5EF4-FFF2-40B4-BE49-F238E27FC236}">
                <a16:creationId xmlns:a16="http://schemas.microsoft.com/office/drawing/2014/main" id="{8E3E80A8-B5B2-A149-BDC6-EF491C888A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8A5B6-CAC1-7246-B460-69473E292241}"/>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280043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18F269-D0AF-8940-A5FE-0156A8EF85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E2B0DB-2F2A-384A-BC97-A5D44B32A6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051AE-9235-A843-9CF4-583DF60D9E24}"/>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5" name="Footer Placeholder 4">
            <a:extLst>
              <a:ext uri="{FF2B5EF4-FFF2-40B4-BE49-F238E27FC236}">
                <a16:creationId xmlns:a16="http://schemas.microsoft.com/office/drawing/2014/main" id="{F95FDF29-9773-DC4B-83C1-CB100F0906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A999C-B40B-534A-8E8E-1A7923269DCA}"/>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3020552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05D79-5930-6B4D-9060-4F90B1FA10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516AD1-EF3B-574A-819F-8E9E61692A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C2080-4455-4D45-9EA0-FFC14BB50FCD}"/>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5" name="Footer Placeholder 4">
            <a:extLst>
              <a:ext uri="{FF2B5EF4-FFF2-40B4-BE49-F238E27FC236}">
                <a16:creationId xmlns:a16="http://schemas.microsoft.com/office/drawing/2014/main" id="{1F880EB0-20C0-CA42-8242-81F53D248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E8CF61-7794-A64F-950F-611B7A3CC87C}"/>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1182922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BDC7-02C9-4748-8567-BACBF5CF36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6530C-C191-B94A-81F7-89672B3AD7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783E55-5558-AD44-96F5-C2FD3E1AA586}"/>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5" name="Footer Placeholder 4">
            <a:extLst>
              <a:ext uri="{FF2B5EF4-FFF2-40B4-BE49-F238E27FC236}">
                <a16:creationId xmlns:a16="http://schemas.microsoft.com/office/drawing/2014/main" id="{6CA04485-F350-984E-BC2B-777E2C98A8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34CE6E-EF35-9040-BC70-2B2C8BE15071}"/>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394322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7B0B-5908-3049-AAAF-CAB1314C56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F45F2E-38BA-EA42-AF78-D1200B35F3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1BF851-34FA-2948-AD82-355E22DEB2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2DBFC2-B5F1-5646-98E7-E964B79BF481}"/>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6" name="Footer Placeholder 5">
            <a:extLst>
              <a:ext uri="{FF2B5EF4-FFF2-40B4-BE49-F238E27FC236}">
                <a16:creationId xmlns:a16="http://schemas.microsoft.com/office/drawing/2014/main" id="{0F49BF10-7CAD-214A-90B2-CF5B8E349D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E2AA27-8853-5746-8D94-F95A248E083D}"/>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82199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09796-2B07-C043-848A-AE3C4A613A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19E3FF-0B78-C84D-B6D4-8995C9DF17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30F159-D8A9-1343-851F-5EAC6AD308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C1815D-787E-2A46-B495-B115338119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33A667-DA8C-274B-A0F9-BE1520C96B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E455B5-9473-1C42-B881-8E5470099C14}"/>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8" name="Footer Placeholder 7">
            <a:extLst>
              <a:ext uri="{FF2B5EF4-FFF2-40B4-BE49-F238E27FC236}">
                <a16:creationId xmlns:a16="http://schemas.microsoft.com/office/drawing/2014/main" id="{4664EDE7-71B3-6C40-8866-C64A5BB703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565F96-3F6F-B940-950A-6FFCB48C1E6B}"/>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35132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C1246-27D1-654C-A060-85F4171DA0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525CBA-269A-2844-ADBD-DAD771D629FE}"/>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4" name="Footer Placeholder 3">
            <a:extLst>
              <a:ext uri="{FF2B5EF4-FFF2-40B4-BE49-F238E27FC236}">
                <a16:creationId xmlns:a16="http://schemas.microsoft.com/office/drawing/2014/main" id="{E6004E38-56B7-F244-9715-B5E31949D4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BD872A-2EB7-B747-8698-069C99317891}"/>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45582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6FD1CE-6A05-644E-974D-F43AEF593EF4}"/>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3" name="Footer Placeholder 2">
            <a:extLst>
              <a:ext uri="{FF2B5EF4-FFF2-40B4-BE49-F238E27FC236}">
                <a16:creationId xmlns:a16="http://schemas.microsoft.com/office/drawing/2014/main" id="{E07B449B-4494-BF45-BAAF-A98D4F3AE9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E402E1-4AEA-B046-BB9E-9CBF52A14171}"/>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145523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5561F-94B7-B943-AE4C-59C89E0D4C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3D358C-62CA-7B42-96A2-156520D657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BA604D-A465-4B4A-A309-DF78F13A0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ACB05B-1E28-2D46-B406-554C2E8619D5}"/>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6" name="Footer Placeholder 5">
            <a:extLst>
              <a:ext uri="{FF2B5EF4-FFF2-40B4-BE49-F238E27FC236}">
                <a16:creationId xmlns:a16="http://schemas.microsoft.com/office/drawing/2014/main" id="{7704B1AB-8C2B-1A45-8FD8-4BB3E324E9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256B2-716B-EB4D-AA1B-D3B183D6AAD0}"/>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3834825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08831-0398-4842-B761-3EFC7AEC73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AB3213-3E1C-9942-98AB-5FD4E90A91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6D500C-E5F9-DD40-8F68-D6D29EEDCA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E926C3-BE90-914E-8BB8-FAB345D8126B}"/>
              </a:ext>
            </a:extLst>
          </p:cNvPr>
          <p:cNvSpPr>
            <a:spLocks noGrp="1"/>
          </p:cNvSpPr>
          <p:nvPr>
            <p:ph type="dt" sz="half" idx="10"/>
          </p:nvPr>
        </p:nvSpPr>
        <p:spPr/>
        <p:txBody>
          <a:bodyPr/>
          <a:lstStyle/>
          <a:p>
            <a:fld id="{CB8EF47A-ECF8-8144-97D5-73F1B1A33F93}" type="datetimeFigureOut">
              <a:rPr lang="en-US" smtClean="0"/>
              <a:t>9/9/20</a:t>
            </a:fld>
            <a:endParaRPr lang="en-US"/>
          </a:p>
        </p:txBody>
      </p:sp>
      <p:sp>
        <p:nvSpPr>
          <p:cNvPr id="6" name="Footer Placeholder 5">
            <a:extLst>
              <a:ext uri="{FF2B5EF4-FFF2-40B4-BE49-F238E27FC236}">
                <a16:creationId xmlns:a16="http://schemas.microsoft.com/office/drawing/2014/main" id="{42330F0B-747B-7E4F-B8F3-9DCED32C04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595FE3-AB73-9E48-B0E1-8080C5E6BBF5}"/>
              </a:ext>
            </a:extLst>
          </p:cNvPr>
          <p:cNvSpPr>
            <a:spLocks noGrp="1"/>
          </p:cNvSpPr>
          <p:nvPr>
            <p:ph type="sldNum" sz="quarter" idx="12"/>
          </p:nvPr>
        </p:nvSpPr>
        <p:spPr/>
        <p:txBody>
          <a:bodyPr/>
          <a:lstStyle/>
          <a:p>
            <a:fld id="{EB24F98A-52E3-5B46-BD39-536F7620CB95}" type="slidenum">
              <a:rPr lang="en-US" smtClean="0"/>
              <a:t>‹#›</a:t>
            </a:fld>
            <a:endParaRPr lang="en-US"/>
          </a:p>
        </p:txBody>
      </p:sp>
    </p:spTree>
    <p:extLst>
      <p:ext uri="{BB962C8B-B14F-4D97-AF65-F5344CB8AC3E}">
        <p14:creationId xmlns:p14="http://schemas.microsoft.com/office/powerpoint/2010/main" val="407524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9DE667-5229-034A-8833-4D8C1C532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AE736A-9394-8947-A24D-66788347E4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0ECB12-6906-964A-BFBB-E0B3C1289F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EF47A-ECF8-8144-97D5-73F1B1A33F93}" type="datetimeFigureOut">
              <a:rPr lang="en-US" smtClean="0"/>
              <a:t>9/9/20</a:t>
            </a:fld>
            <a:endParaRPr lang="en-US"/>
          </a:p>
        </p:txBody>
      </p:sp>
      <p:sp>
        <p:nvSpPr>
          <p:cNvPr id="5" name="Footer Placeholder 4">
            <a:extLst>
              <a:ext uri="{FF2B5EF4-FFF2-40B4-BE49-F238E27FC236}">
                <a16:creationId xmlns:a16="http://schemas.microsoft.com/office/drawing/2014/main" id="{7789E3A8-6B6B-CD45-9EA2-1809B75C9D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6106AB-15F2-F344-9667-632C65AB8C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4F98A-52E3-5B46-BD39-536F7620CB95}" type="slidenum">
              <a:rPr lang="en-US" smtClean="0"/>
              <a:t>‹#›</a:t>
            </a:fld>
            <a:endParaRPr lang="en-US"/>
          </a:p>
        </p:txBody>
      </p:sp>
    </p:spTree>
    <p:extLst>
      <p:ext uri="{BB962C8B-B14F-4D97-AF65-F5344CB8AC3E}">
        <p14:creationId xmlns:p14="http://schemas.microsoft.com/office/powerpoint/2010/main" val="3056991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8ECA2B-3850-A848-B29F-4ECA78F26ED0}"/>
              </a:ext>
            </a:extLst>
          </p:cNvPr>
          <p:cNvSpPr/>
          <p:nvPr/>
        </p:nvSpPr>
        <p:spPr>
          <a:xfrm>
            <a:off x="423110" y="1105829"/>
            <a:ext cx="11524248" cy="5648406"/>
          </a:xfrm>
          <a:prstGeom prst="rect">
            <a:avLst/>
          </a:prstGeom>
        </p:spPr>
        <p:txBody>
          <a:bodyPr wrap="square">
            <a:spAutoFit/>
          </a:bodyPr>
          <a:lstStyle/>
          <a:p>
            <a:pPr>
              <a:lnSpc>
                <a:spcPct val="115000"/>
              </a:lnSpc>
            </a:pPr>
            <a:r>
              <a:rPr lang="en-US" sz="2000" b="1" dirty="0">
                <a:solidFill>
                  <a:srgbClr val="2D3B45"/>
                </a:solidFill>
                <a:highlight>
                  <a:srgbClr val="FFFFFF"/>
                </a:highlight>
                <a:latin typeface="Cambria" panose="02040503050406030204" pitchFamily="18" charset="0"/>
                <a:ea typeface="Arial" panose="020B0604020202020204" pitchFamily="34" charset="0"/>
              </a:rPr>
              <a:t>Prompt: </a:t>
            </a:r>
            <a:r>
              <a:rPr lang="en-US" sz="2000" dirty="0">
                <a:solidFill>
                  <a:srgbClr val="2D3B45"/>
                </a:solidFill>
                <a:highlight>
                  <a:srgbClr val="FFFFFF"/>
                </a:highlight>
                <a:latin typeface="Cambria" panose="02040503050406030204" pitchFamily="18" charset="0"/>
                <a:ea typeface="Arial" panose="020B0604020202020204" pitchFamily="34" charset="0"/>
              </a:rPr>
              <a:t>In the short story, “Harrison Bergeron,” how does George’s attitude about his handicaps reflect the government’s control of society? Use evidence from the story to support your answer</a:t>
            </a:r>
            <a:endParaRPr lang="en-US" sz="2000" dirty="0">
              <a:effectLst/>
              <a:latin typeface="Cambria" panose="02040503050406030204" pitchFamily="18" charset="0"/>
              <a:ea typeface="Arial" panose="020B0604020202020204" pitchFamily="34" charset="0"/>
            </a:endParaRPr>
          </a:p>
          <a:p>
            <a:pPr>
              <a:lnSpc>
                <a:spcPct val="115000"/>
              </a:lnSpc>
            </a:pPr>
            <a:r>
              <a:rPr lang="en-US" sz="2000" dirty="0">
                <a:solidFill>
                  <a:srgbClr val="980000"/>
                </a:solidFill>
                <a:latin typeface="Cambria" panose="02040503050406030204" pitchFamily="18" charset="0"/>
                <a:ea typeface="Arial" panose="020B0604020202020204" pitchFamily="34" charset="0"/>
              </a:rPr>
              <a:t> </a:t>
            </a:r>
            <a:endParaRPr lang="en-US" sz="2000" dirty="0">
              <a:effectLst/>
              <a:latin typeface="Cambria" panose="02040503050406030204" pitchFamily="18" charset="0"/>
              <a:ea typeface="Arial" panose="020B0604020202020204" pitchFamily="34" charset="0"/>
            </a:endParaRPr>
          </a:p>
          <a:p>
            <a:pPr>
              <a:lnSpc>
                <a:spcPct val="115000"/>
              </a:lnSpc>
            </a:pPr>
            <a:r>
              <a:rPr lang="en-US" sz="2000" dirty="0">
                <a:solidFill>
                  <a:srgbClr val="980000"/>
                </a:solidFill>
                <a:latin typeface="Cambria" panose="02040503050406030204" pitchFamily="18" charset="0"/>
                <a:ea typeface="Arial" panose="020B0604020202020204" pitchFamily="34" charset="0"/>
              </a:rPr>
              <a:t>Red=Answer		</a:t>
            </a:r>
            <a:r>
              <a:rPr lang="en-US" sz="2000" dirty="0">
                <a:solidFill>
                  <a:srgbClr val="0000FF"/>
                </a:solidFill>
                <a:latin typeface="Cambria" panose="02040503050406030204" pitchFamily="18" charset="0"/>
                <a:ea typeface="Arial" panose="020B0604020202020204" pitchFamily="34" charset="0"/>
              </a:rPr>
              <a:t>Blue=Support (Text Evidence)     </a:t>
            </a:r>
            <a:r>
              <a:rPr lang="en-US" sz="2000" dirty="0">
                <a:latin typeface="Cambria" panose="02040503050406030204" pitchFamily="18" charset="0"/>
                <a:ea typeface="Arial" panose="020B0604020202020204" pitchFamily="34" charset="0"/>
              </a:rPr>
              <a:t>  Black=Explanation/Commentary</a:t>
            </a:r>
          </a:p>
          <a:p>
            <a:pPr>
              <a:lnSpc>
                <a:spcPct val="115000"/>
              </a:lnSpc>
            </a:pPr>
            <a:endParaRPr lang="en-US" sz="2000" dirty="0">
              <a:effectLst/>
              <a:latin typeface="Cambria" panose="02040503050406030204" pitchFamily="18" charset="0"/>
              <a:ea typeface="Arial" panose="020B0604020202020204" pitchFamily="34" charset="0"/>
            </a:endParaRPr>
          </a:p>
          <a:p>
            <a:pPr>
              <a:lnSpc>
                <a:spcPct val="115000"/>
              </a:lnSpc>
            </a:pPr>
            <a:r>
              <a:rPr lang="en-US" sz="2400" dirty="0">
                <a:solidFill>
                  <a:srgbClr val="980000"/>
                </a:solidFill>
                <a:latin typeface="Cambria" panose="02040503050406030204" pitchFamily="18" charset="0"/>
                <a:ea typeface="Arial" panose="020B0604020202020204" pitchFamily="34" charset="0"/>
              </a:rPr>
              <a:t>In the short story “Harrison Bergeron”, George’s resigned acceptance of his handicaps is reflective of how the government’s stringent restrictions of individuality have drained its citizens of their ability to resist. </a:t>
            </a:r>
            <a:r>
              <a:rPr lang="en-US" sz="2400" dirty="0">
                <a:solidFill>
                  <a:srgbClr val="0000FF"/>
                </a:solidFill>
                <a:latin typeface="Cambria" panose="02040503050406030204" pitchFamily="18" charset="0"/>
                <a:ea typeface="Arial" panose="020B0604020202020204" pitchFamily="34" charset="0"/>
              </a:rPr>
              <a:t>When Hazel tries to get George to remove some of his handicaps to rest for a while, he replies “I don’t mind it...I don’t notice it any more. It’s just a part of me.” </a:t>
            </a:r>
            <a:r>
              <a:rPr lang="en-US" sz="2400" dirty="0">
                <a:latin typeface="Cambria" panose="02040503050406030204" pitchFamily="18" charset="0"/>
                <a:ea typeface="Arial" panose="020B0604020202020204" pitchFamily="34" charset="0"/>
              </a:rPr>
              <a:t>George has become so accustomed to his heavy burdens and so fearful of the government’s response that he even rationalizes their existence, claiming not to notice them. He is so thoroughly under their control that he now polices himself, refusing to take them off even at home. He has no more ability to resist and has accepted his fate. </a:t>
            </a:r>
            <a:endParaRPr lang="en-US" sz="2400" dirty="0">
              <a:effectLst/>
              <a:latin typeface="Cambria" panose="02040503050406030204" pitchFamily="18" charset="0"/>
              <a:ea typeface="Arial" panose="020B0604020202020204" pitchFamily="34" charset="0"/>
            </a:endParaRPr>
          </a:p>
        </p:txBody>
      </p:sp>
      <p:sp>
        <p:nvSpPr>
          <p:cNvPr id="5" name="TextBox 4">
            <a:extLst>
              <a:ext uri="{FF2B5EF4-FFF2-40B4-BE49-F238E27FC236}">
                <a16:creationId xmlns:a16="http://schemas.microsoft.com/office/drawing/2014/main" id="{B49DB197-AF8E-334A-97A0-4E56058DE1D2}"/>
              </a:ext>
            </a:extLst>
          </p:cNvPr>
          <p:cNvSpPr txBox="1"/>
          <p:nvPr/>
        </p:nvSpPr>
        <p:spPr>
          <a:xfrm>
            <a:off x="3332747" y="84218"/>
            <a:ext cx="5209673" cy="830997"/>
          </a:xfrm>
          <a:prstGeom prst="rect">
            <a:avLst/>
          </a:prstGeom>
          <a:noFill/>
        </p:spPr>
        <p:txBody>
          <a:bodyPr wrap="square" rtlCol="0">
            <a:spAutoFit/>
          </a:bodyPr>
          <a:lstStyle/>
          <a:p>
            <a:r>
              <a:rPr lang="en-US" sz="4800" b="1" dirty="0">
                <a:latin typeface="Cambria" panose="02040503050406030204" pitchFamily="18" charset="0"/>
              </a:rPr>
              <a:t>Model Response</a:t>
            </a:r>
          </a:p>
        </p:txBody>
      </p:sp>
    </p:spTree>
    <p:extLst>
      <p:ext uri="{BB962C8B-B14F-4D97-AF65-F5344CB8AC3E}">
        <p14:creationId xmlns:p14="http://schemas.microsoft.com/office/powerpoint/2010/main" val="3333518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192</Words>
  <Application>Microsoft Macintosh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2020-09-09T19:33:35Z</dcterms:created>
  <dcterms:modified xsi:type="dcterms:W3CDTF">2020-09-09T19:36:08Z</dcterms:modified>
</cp:coreProperties>
</file>