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75387-8845-DA40-AD77-9637BB652B8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0969E69-A7DB-A344-91C0-66C84A58AD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Short Answer Questions (SAQ)</a:t>
            </a:r>
          </a:p>
        </p:txBody>
      </p:sp>
    </p:spTree>
    <p:extLst>
      <p:ext uri="{BB962C8B-B14F-4D97-AF65-F5344CB8AC3E}">
        <p14:creationId xmlns:p14="http://schemas.microsoft.com/office/powerpoint/2010/main" val="271868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946" y="1600200"/>
            <a:ext cx="8883053" cy="500991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0</a:t>
            </a:r>
            <a:r>
              <a:rPr lang="en-US" dirty="0"/>
              <a:t> – Wrong answer; text evidence may or may not be present; explanation may or may not be present</a:t>
            </a:r>
          </a:p>
          <a:p>
            <a:pPr lvl="1"/>
            <a:r>
              <a:rPr lang="en-US" dirty="0"/>
              <a:t>It’s all about reading comprehension – can you read and understand – so if your answer is wrong, then it’s a 0!</a:t>
            </a:r>
          </a:p>
          <a:p>
            <a:r>
              <a:rPr lang="en-US" b="1" dirty="0"/>
              <a:t>1</a:t>
            </a:r>
            <a:r>
              <a:rPr lang="en-US" dirty="0"/>
              <a:t> – Correct answer; some problem regarding text evidence; explanation may or may not be present</a:t>
            </a:r>
          </a:p>
          <a:p>
            <a:pPr lvl="1"/>
            <a:r>
              <a:rPr lang="en-US" dirty="0"/>
              <a:t>Missing, not relevant, not enough to support answer, or, in a crossover, text evidence from only one of the passages</a:t>
            </a:r>
          </a:p>
          <a:p>
            <a:endParaRPr lang="en-US" dirty="0"/>
          </a:p>
          <a:p>
            <a:r>
              <a:rPr lang="en-US" b="1" dirty="0"/>
              <a:t>2</a:t>
            </a:r>
            <a:r>
              <a:rPr lang="en-US" dirty="0"/>
              <a:t> – Correct answer; relevant text evidence; adequate attempt at explanation</a:t>
            </a:r>
          </a:p>
          <a:p>
            <a:r>
              <a:rPr lang="en-US" b="1" dirty="0"/>
              <a:t>3</a:t>
            </a:r>
            <a:r>
              <a:rPr lang="en-US" dirty="0"/>
              <a:t> – Correct answer; relevant and specific text evidence embedded; thoughtful explanation/thematic statement made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95738" y="4383554"/>
            <a:ext cx="8750406" cy="166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Answer Questions are testing your: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Comprehension! </a:t>
            </a:r>
          </a:p>
          <a:p>
            <a:pPr lvl="1"/>
            <a:r>
              <a:rPr lang="en-US" dirty="0"/>
              <a:t>Can you read a passage and answer the question correctly?</a:t>
            </a:r>
          </a:p>
          <a:p>
            <a:pPr lvl="1"/>
            <a:r>
              <a:rPr lang="en-US" dirty="0"/>
              <a:t>Can you choose relevant text evidence to support your answer?</a:t>
            </a:r>
          </a:p>
          <a:p>
            <a:pPr lvl="1"/>
            <a:r>
              <a:rPr lang="en-US" dirty="0"/>
              <a:t>Can you express your ideas with precise and well-chosen words?</a:t>
            </a:r>
          </a:p>
        </p:txBody>
      </p:sp>
    </p:spTree>
    <p:extLst>
      <p:ext uri="{BB962C8B-B14F-4D97-AF65-F5344CB8AC3E}">
        <p14:creationId xmlns:p14="http://schemas.microsoft.com/office/powerpoint/2010/main" val="177342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SAQs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– asks you a question over a single passage</a:t>
            </a:r>
          </a:p>
          <a:p>
            <a:r>
              <a:rPr lang="en-US" dirty="0"/>
              <a:t>Crossover/Paired – asks you a question over two passages</a:t>
            </a:r>
          </a:p>
        </p:txBody>
      </p:sp>
    </p:spTree>
    <p:extLst>
      <p:ext uri="{BB962C8B-B14F-4D97-AF65-F5344CB8AC3E}">
        <p14:creationId xmlns:p14="http://schemas.microsoft.com/office/powerpoint/2010/main" val="295893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A</a:t>
            </a:r>
            <a:r>
              <a:rPr lang="en-US" sz="6000" dirty="0"/>
              <a:t> – assertion</a:t>
            </a:r>
          </a:p>
          <a:p>
            <a:pPr marL="0" indent="0">
              <a:buNone/>
            </a:pPr>
            <a:r>
              <a:rPr lang="en-US" sz="6000" b="1" dirty="0"/>
              <a:t>T</a:t>
            </a:r>
            <a:r>
              <a:rPr lang="en-US" sz="6000" dirty="0"/>
              <a:t> – text evidence</a:t>
            </a:r>
          </a:p>
          <a:p>
            <a:pPr marL="0" indent="0">
              <a:buNone/>
            </a:pPr>
            <a:r>
              <a:rPr lang="en-US" sz="6000" b="1" dirty="0"/>
              <a:t>E</a:t>
            </a:r>
            <a:r>
              <a:rPr lang="en-US" sz="6000" dirty="0"/>
              <a:t> – explain/justify </a:t>
            </a:r>
          </a:p>
        </p:txBody>
      </p:sp>
    </p:spTree>
    <p:extLst>
      <p:ext uri="{BB962C8B-B14F-4D97-AF65-F5344CB8AC3E}">
        <p14:creationId xmlns:p14="http://schemas.microsoft.com/office/powerpoint/2010/main" val="552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 Strategy</a:t>
            </a:r>
            <a:br>
              <a:rPr lang="en-US" dirty="0"/>
            </a:br>
            <a:r>
              <a:rPr lang="en-US" dirty="0"/>
              <a:t>(for Crossovers)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62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000" b="1" dirty="0"/>
              <a:t>A</a:t>
            </a:r>
            <a:r>
              <a:rPr lang="en-US" sz="6000" dirty="0"/>
              <a:t> – assertion</a:t>
            </a:r>
          </a:p>
          <a:p>
            <a:pPr marL="0" indent="0">
              <a:buNone/>
            </a:pPr>
            <a:r>
              <a:rPr lang="en-US" sz="6000" b="1" dirty="0"/>
              <a:t>T</a:t>
            </a:r>
            <a:r>
              <a:rPr lang="en-US" sz="6000" dirty="0"/>
              <a:t> – text evidence from 		1</a:t>
            </a:r>
            <a:r>
              <a:rPr lang="en-US" sz="6000" baseline="30000" dirty="0"/>
              <a:t>st</a:t>
            </a:r>
            <a:r>
              <a:rPr lang="en-US" sz="6000" dirty="0"/>
              <a:t> passage</a:t>
            </a:r>
          </a:p>
          <a:p>
            <a:pPr marL="0" indent="0">
              <a:buNone/>
            </a:pPr>
            <a:r>
              <a:rPr lang="en-US" sz="6000" b="1" dirty="0"/>
              <a:t>T</a:t>
            </a:r>
            <a:r>
              <a:rPr lang="en-US" sz="6000" dirty="0"/>
              <a:t> – text evidence from 		2</a:t>
            </a:r>
            <a:r>
              <a:rPr lang="en-US" sz="6000" baseline="30000" dirty="0"/>
              <a:t>nd</a:t>
            </a:r>
            <a:r>
              <a:rPr lang="en-US" sz="6000" dirty="0"/>
              <a:t> passage </a:t>
            </a:r>
          </a:p>
          <a:p>
            <a:pPr marL="0" indent="0">
              <a:buNone/>
            </a:pPr>
            <a:r>
              <a:rPr lang="en-US" sz="6000" b="1" dirty="0"/>
              <a:t>E</a:t>
            </a:r>
            <a:r>
              <a:rPr lang="en-US" sz="6000" dirty="0"/>
              <a:t> – explain/justify </a:t>
            </a:r>
          </a:p>
        </p:txBody>
      </p:sp>
    </p:spTree>
    <p:extLst>
      <p:ext uri="{BB962C8B-B14F-4D97-AF65-F5344CB8AC3E}">
        <p14:creationId xmlns:p14="http://schemas.microsoft.com/office/powerpoint/2010/main" val="137279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(Assertion)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52530"/>
            <a:ext cx="8357699" cy="5056453"/>
          </a:xfrm>
        </p:spPr>
        <p:txBody>
          <a:bodyPr>
            <a:normAutofit/>
          </a:bodyPr>
          <a:lstStyle/>
          <a:p>
            <a:r>
              <a:rPr lang="en-US" dirty="0"/>
              <a:t>Restate the question as part of your response</a:t>
            </a:r>
          </a:p>
          <a:p>
            <a:r>
              <a:rPr lang="en-US" dirty="0"/>
              <a:t>Use the words from the prompt to begin your answer</a:t>
            </a:r>
          </a:p>
          <a:p>
            <a:r>
              <a:rPr lang="en-US" dirty="0"/>
              <a:t>Begin your answer by using part of the question asked</a:t>
            </a:r>
          </a:p>
          <a:p>
            <a:endParaRPr lang="en-US" dirty="0"/>
          </a:p>
          <a:p>
            <a:r>
              <a:rPr lang="en-US" dirty="0"/>
              <a:t>THEN, answer the question using your knowledge about the passage.</a:t>
            </a:r>
          </a:p>
          <a:p>
            <a:r>
              <a:rPr lang="en-US" dirty="0"/>
              <a:t>Do NOT use 1</a:t>
            </a:r>
            <a:r>
              <a:rPr lang="en-US" baseline="30000" dirty="0"/>
              <a:t>st</a:t>
            </a:r>
            <a:r>
              <a:rPr lang="en-US" dirty="0"/>
              <a:t> person: “I think . . .” / “I believe . . .”</a:t>
            </a:r>
          </a:p>
        </p:txBody>
      </p:sp>
    </p:spTree>
    <p:extLst>
      <p:ext uri="{BB962C8B-B14F-4D97-AF65-F5344CB8AC3E}">
        <p14:creationId xmlns:p14="http://schemas.microsoft.com/office/powerpoint/2010/main" val="105912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(Text Evidence)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9413"/>
          </a:xfrm>
        </p:spPr>
        <p:txBody>
          <a:bodyPr>
            <a:normAutofit/>
          </a:bodyPr>
          <a:lstStyle/>
          <a:p>
            <a:r>
              <a:rPr lang="en-US" dirty="0"/>
              <a:t>Find a piece of relevant text</a:t>
            </a:r>
          </a:p>
          <a:p>
            <a:r>
              <a:rPr lang="en-US" dirty="0"/>
              <a:t>Choose only the most important part(s) of a quote. Full sentences are not required; single words are okay!</a:t>
            </a:r>
          </a:p>
          <a:p>
            <a:r>
              <a:rPr lang="en-US" dirty="0"/>
              <a:t>Place quotation marks around all quoted material</a:t>
            </a:r>
          </a:p>
          <a:p>
            <a:r>
              <a:rPr lang="en-US" dirty="0"/>
              <a:t>Introduce your text evidence or embed it within a sentence of your own words</a:t>
            </a:r>
          </a:p>
          <a:p>
            <a:r>
              <a:rPr lang="en-US" dirty="0"/>
              <a:t>Remember to include TWO pieces of text evidence (one from each passage) in a crossover</a:t>
            </a:r>
          </a:p>
        </p:txBody>
      </p:sp>
    </p:spTree>
    <p:extLst>
      <p:ext uri="{BB962C8B-B14F-4D97-AF65-F5344CB8AC3E}">
        <p14:creationId xmlns:p14="http://schemas.microsoft.com/office/powerpoint/2010/main" val="188739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and Embedding Text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 explains that, “ . . .”</a:t>
            </a:r>
          </a:p>
          <a:p>
            <a:r>
              <a:rPr lang="en-US" dirty="0"/>
              <a:t>One example is shown when the narrator states, “ . . . ”</a:t>
            </a:r>
          </a:p>
          <a:p>
            <a:r>
              <a:rPr lang="en-US" dirty="0"/>
              <a:t>When the character </a:t>
            </a:r>
            <a:r>
              <a:rPr lang="en-US" u="sng" dirty="0"/>
              <a:t>INSERT ACTION HERE</a:t>
            </a:r>
            <a:r>
              <a:rPr lang="en-US" dirty="0"/>
              <a:t>, he feels “INSERT TEXT EVIDENCE” and “INSERT TEXT EVIDENCE” which </a:t>
            </a:r>
            <a:r>
              <a:rPr lang="en-US" u="sng" dirty="0"/>
              <a:t>INSERT COMMENTARY 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03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(Explain)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58" y="1566297"/>
            <a:ext cx="8646026" cy="52177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Explain HOW your text evidence supports your answer</a:t>
            </a:r>
          </a:p>
          <a:p>
            <a:pPr lvl="1"/>
            <a:r>
              <a:rPr lang="en-US" dirty="0"/>
              <a:t>Do NOT just restate your answer</a:t>
            </a:r>
          </a:p>
          <a:p>
            <a:r>
              <a:rPr lang="en-US" dirty="0"/>
              <a:t>For crossovers, it is helpful to use the word “both” in your explanation.</a:t>
            </a:r>
          </a:p>
          <a:p>
            <a:r>
              <a:rPr lang="en-US" dirty="0"/>
              <a:t>End by making a universal connection or observation (thematic statement) from the specific passage to the world or humanity in general.</a:t>
            </a:r>
          </a:p>
          <a:p>
            <a:pPr lvl="1"/>
            <a:r>
              <a:rPr lang="en-US" dirty="0"/>
              <a:t>Consider: What is true in this story that is also true for many people all over the world?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Templates:</a:t>
            </a:r>
          </a:p>
          <a:p>
            <a:pPr lvl="1"/>
            <a:r>
              <a:rPr lang="en-US" dirty="0"/>
              <a:t>When people </a:t>
            </a:r>
            <a:r>
              <a:rPr lang="en-US" u="sng" dirty="0"/>
              <a:t>insert action here</a:t>
            </a:r>
            <a:r>
              <a:rPr lang="en-US" dirty="0"/>
              <a:t>, then </a:t>
            </a:r>
            <a:r>
              <a:rPr lang="en-US" u="sng" dirty="0"/>
              <a:t>insert general truth about life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today’s society, </a:t>
            </a:r>
            <a:r>
              <a:rPr lang="en-US" u="sng" dirty="0"/>
              <a:t>insert general truth about life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9761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</TotalTime>
  <Words>534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News Gothic MT</vt:lpstr>
      <vt:lpstr>Wingdings 2</vt:lpstr>
      <vt:lpstr>Breeze</vt:lpstr>
      <vt:lpstr>Short Answer Questions (SAQ)</vt:lpstr>
      <vt:lpstr>Short Answer Questions are testing your:</vt:lpstr>
      <vt:lpstr>Two Types of SAQs</vt:lpstr>
      <vt:lpstr>ATE Strategy</vt:lpstr>
      <vt:lpstr>ATTE Strategy (for Crossovers)</vt:lpstr>
      <vt:lpstr>A (Assertion)</vt:lpstr>
      <vt:lpstr>T (Text Evidence)</vt:lpstr>
      <vt:lpstr>Introducing and Embedding Text Evidence</vt:lpstr>
      <vt:lpstr>E (Explain)</vt:lpstr>
      <vt:lpstr>Scoring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Answer Questions (SAQ)</dc:title>
  <dc:creator>McKinney ISD</dc:creator>
  <cp:lastModifiedBy>Microsoft Office User</cp:lastModifiedBy>
  <cp:revision>5</cp:revision>
  <dcterms:created xsi:type="dcterms:W3CDTF">2016-09-15T14:45:55Z</dcterms:created>
  <dcterms:modified xsi:type="dcterms:W3CDTF">2020-09-08T15:55:44Z</dcterms:modified>
</cp:coreProperties>
</file>