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59"/>
  </p:notesMasterIdLst>
  <p:handoutMasterIdLst>
    <p:handoutMasterId r:id="rId60"/>
  </p:handoutMasterIdLst>
  <p:sldIdLst>
    <p:sldId id="256" r:id="rId2"/>
    <p:sldId id="257" r:id="rId3"/>
    <p:sldId id="299" r:id="rId4"/>
    <p:sldId id="265" r:id="rId5"/>
    <p:sldId id="258" r:id="rId6"/>
    <p:sldId id="301" r:id="rId7"/>
    <p:sldId id="259" r:id="rId8"/>
    <p:sldId id="263" r:id="rId9"/>
    <p:sldId id="262" r:id="rId10"/>
    <p:sldId id="260" r:id="rId11"/>
    <p:sldId id="264" r:id="rId12"/>
    <p:sldId id="300" r:id="rId13"/>
    <p:sldId id="261" r:id="rId14"/>
    <p:sldId id="267" r:id="rId15"/>
    <p:sldId id="268" r:id="rId16"/>
    <p:sldId id="273" r:id="rId17"/>
    <p:sldId id="274" r:id="rId18"/>
    <p:sldId id="269" r:id="rId19"/>
    <p:sldId id="302" r:id="rId20"/>
    <p:sldId id="303" r:id="rId21"/>
    <p:sldId id="317" r:id="rId22"/>
    <p:sldId id="270" r:id="rId23"/>
    <p:sldId id="304" r:id="rId24"/>
    <p:sldId id="271" r:id="rId25"/>
    <p:sldId id="272" r:id="rId26"/>
    <p:sldId id="275" r:id="rId27"/>
    <p:sldId id="276" r:id="rId28"/>
    <p:sldId id="305" r:id="rId29"/>
    <p:sldId id="277" r:id="rId30"/>
    <p:sldId id="306" r:id="rId31"/>
    <p:sldId id="307" r:id="rId32"/>
    <p:sldId id="278" r:id="rId33"/>
    <p:sldId id="279" r:id="rId34"/>
    <p:sldId id="280" r:id="rId35"/>
    <p:sldId id="308" r:id="rId36"/>
    <p:sldId id="281" r:id="rId37"/>
    <p:sldId id="309" r:id="rId38"/>
    <p:sldId id="318" r:id="rId39"/>
    <p:sldId id="282" r:id="rId40"/>
    <p:sldId id="283" r:id="rId41"/>
    <p:sldId id="284" r:id="rId42"/>
    <p:sldId id="285" r:id="rId43"/>
    <p:sldId id="286" r:id="rId44"/>
    <p:sldId id="287" r:id="rId45"/>
    <p:sldId id="310" r:id="rId46"/>
    <p:sldId id="311" r:id="rId47"/>
    <p:sldId id="289" r:id="rId48"/>
    <p:sldId id="312" r:id="rId49"/>
    <p:sldId id="290" r:id="rId50"/>
    <p:sldId id="313" r:id="rId51"/>
    <p:sldId id="291" r:id="rId52"/>
    <p:sldId id="314" r:id="rId53"/>
    <p:sldId id="288" r:id="rId54"/>
    <p:sldId id="292" r:id="rId55"/>
    <p:sldId id="293" r:id="rId56"/>
    <p:sldId id="295" r:id="rId57"/>
    <p:sldId id="316" r:id="rId5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87979"/>
    <a:srgbClr val="D08F88"/>
    <a:srgbClr val="EEB5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89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146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FDF2C05-119D-45D7-9986-A591E69CDBA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E45183-13EB-4C00-AEA5-F6B5B072D89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FC87C3-92C0-4A15-835B-9EEFAA8CC5B7}" type="datetimeFigureOut">
              <a:rPr lang="en-US" smtClean="0"/>
              <a:t>12/14/20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F35B4D-628C-4EC9-B30F-09E546F3FF6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B9F177-83C2-4C33-AD7D-3966FD94426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977FA1-2752-4DD2-A516-8F3FF1CE34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1994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7FD67E-A62E-4FF7-A883-EE9512788844}" type="datetimeFigureOut">
              <a:rPr lang="en-US" smtClean="0"/>
              <a:t>12/14/20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C83F52-4FFD-4671-9C6B-0FFCC3A77AB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1190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E76FD5-87CA-48A2-ABC1-2BA94E3381F5}" type="slidenum">
              <a:rPr lang="en-US" smtClean="0"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1161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394F8C1-D84F-47D3-B652-9FC1850AC5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016" y="0"/>
            <a:ext cx="1014984" cy="309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065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40F3D-4A04-4777-A2AB-9C398AEA7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517" y="10012"/>
            <a:ext cx="8229600" cy="1250618"/>
          </a:xfrm>
        </p:spPr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3FA583-1050-4E22-932D-3A5D50B500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517" y="1289453"/>
            <a:ext cx="8229600" cy="525862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−"/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2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−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101BAB-6952-45A1-BAB9-C64168E83C6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48079"/>
            <a:ext cx="1014984" cy="3099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5882A5-FF37-4E29-B8AC-FB83C51FCBEF}"/>
              </a:ext>
            </a:extLst>
          </p:cNvPr>
          <p:cNvSpPr txBox="1"/>
          <p:nvPr userDrawn="1"/>
        </p:nvSpPr>
        <p:spPr>
          <a:xfrm>
            <a:off x="7389091" y="6548079"/>
            <a:ext cx="13115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EA2BF3AB-DBEB-467F-8BCE-A3C6300CEE49}" type="slidenum">
              <a:rPr lang="en-US" sz="1400" smtClean="0"/>
              <a:pPr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8575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394F8C1-D84F-47D3-B652-9FC1850AC5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016" y="0"/>
            <a:ext cx="1014984" cy="309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577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394F8C1-D84F-47D3-B652-9FC1850AC5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016" y="0"/>
            <a:ext cx="1014984" cy="309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629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394F8C1-D84F-47D3-B652-9FC1850AC5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016" y="0"/>
            <a:ext cx="1014984" cy="309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482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394F8C1-D84F-47D3-B652-9FC1850AC5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016" y="0"/>
            <a:ext cx="1014984" cy="309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30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0E3CEB-917E-498B-AB8E-0AC56955A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D9B05F-785E-4B22-83FB-0DB29E321A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3F466F-22EC-4067-8EFC-64777F6C43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C8D536-73BC-447E-AD5D-BD8DB06D52D6}" type="datetimeFigureOut">
              <a:rPr lang="en-US" smtClean="0"/>
              <a:t>12/14/20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858478-24CF-48EB-8106-EB88B357CE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E9FA3D-AB77-4063-B1DE-B46C05CDFB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89D45D-405C-459E-8C4C-9B5CA63705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525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84" r:id="rId3"/>
    <p:sldLayoutId id="2147483685" r:id="rId4"/>
    <p:sldLayoutId id="2147483686" r:id="rId5"/>
    <p:sldLayoutId id="2147483687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openxmlformats.org/officeDocument/2006/relationships/slide" Target="slide41.xml"/><Relationship Id="rId4" Type="http://schemas.openxmlformats.org/officeDocument/2006/relationships/slide" Target="slide2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3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64882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9470B-9852-4730-A077-2BDE94A13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Minimum Requirements for Civilian Law Enforcement Careers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9CDBF0-C6BA-4F91-8E84-4C2CF0E92A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Include:</a:t>
            </a:r>
          </a:p>
          <a:p>
            <a:pPr lvl="1"/>
            <a:r>
              <a:rPr lang="en-US" dirty="0"/>
              <a:t>being 21 years old</a:t>
            </a:r>
          </a:p>
          <a:p>
            <a:pPr lvl="1"/>
            <a:r>
              <a:rPr lang="en-US" dirty="0"/>
              <a:t>being a legal U.S. Citizen</a:t>
            </a:r>
          </a:p>
          <a:p>
            <a:pPr lvl="1"/>
            <a:r>
              <a:rPr lang="en-US" dirty="0"/>
              <a:t>obtaining a U.S. high school diploma or GED</a:t>
            </a:r>
          </a:p>
          <a:p>
            <a:pPr lvl="1"/>
            <a:r>
              <a:rPr lang="en-US" dirty="0"/>
              <a:t>having a valid driver’s license and clean driving record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DA810B-3DB0-4201-BAA9-480C9C39CD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035" y="3665650"/>
            <a:ext cx="4366877" cy="2911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9355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9470B-9852-4730-A077-2BDE94A13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Minimum Requirements for Civilian Law Enforcement Careers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9CDBF0-C6BA-4F91-8E84-4C2CF0E92A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Include:</a:t>
            </a:r>
          </a:p>
          <a:p>
            <a:pPr lvl="1"/>
            <a:r>
              <a:rPr lang="en-US" dirty="0"/>
              <a:t>residing within the jurisdiction, legally</a:t>
            </a:r>
          </a:p>
          <a:p>
            <a:pPr lvl="1"/>
            <a:r>
              <a:rPr lang="en-US" dirty="0"/>
              <a:t>passing the written and multiple choice tests to evaluate English usage and comprehension as well as communication skills</a:t>
            </a:r>
          </a:p>
          <a:p>
            <a:pPr lvl="1"/>
            <a:r>
              <a:rPr lang="en-US" dirty="0"/>
              <a:t>being able to use directional information like north, south, east, west, left or right for quick response to calls</a:t>
            </a:r>
          </a:p>
          <a:p>
            <a:pPr lvl="1"/>
            <a:r>
              <a:rPr lang="en-US" dirty="0"/>
              <a:t>being capable of working in different locations, under all conditions and with anyone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32614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8B20F-07B9-476C-A466-7D712AF0E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Career Advancement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AA891-2DBA-4C78-A3A3-74A9D16D48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 the continuing act of promotions within a career path</a:t>
            </a:r>
          </a:p>
          <a:p>
            <a:r>
              <a:rPr lang="en-US" dirty="0"/>
              <a:t>Allows room for new ideas and skill sets to influence the overall improvement of an organization</a:t>
            </a:r>
          </a:p>
          <a:p>
            <a:r>
              <a:rPr lang="en-US" dirty="0"/>
              <a:t>Is an incentive </a:t>
            </a:r>
            <a:br>
              <a:rPr lang="en-US" dirty="0"/>
            </a:br>
            <a:r>
              <a:rPr lang="en-US" dirty="0"/>
              <a:t>to achieve more </a:t>
            </a:r>
            <a:br>
              <a:rPr lang="en-US" dirty="0"/>
            </a:br>
            <a:r>
              <a:rPr lang="en-US" dirty="0"/>
              <a:t>than what is</a:t>
            </a:r>
            <a:br>
              <a:rPr lang="en-US" dirty="0"/>
            </a:br>
            <a:r>
              <a:rPr lang="en-US" dirty="0"/>
              <a:t>expected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FAFFA5-25E7-41C4-9EDF-0657AD1F8AA8}"/>
              </a:ext>
            </a:extLst>
          </p:cNvPr>
          <p:cNvSpPr txBox="1"/>
          <p:nvPr/>
        </p:nvSpPr>
        <p:spPr>
          <a:xfrm>
            <a:off x="470517" y="5833213"/>
            <a:ext cx="8202966" cy="7078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Career Clue: If there are no advancements in a career, there is no success.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0AD1C1-2383-43DD-9EB9-F79CF3CE9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9051" y="3351362"/>
            <a:ext cx="3438442" cy="229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4269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C3E76-9970-4DF9-B4F6-2A2F5AFD1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Success of an Agency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5E4AEF-C223-4A33-A4A5-54B15DCC6B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 an ongoing process</a:t>
            </a:r>
          </a:p>
          <a:p>
            <a:pPr lvl="1"/>
            <a:r>
              <a:rPr lang="en-US" dirty="0"/>
              <a:t>law enforcement agencies across the nation are constantly seeking ways to improve efficiency and to ensure their duties are properly conducted</a:t>
            </a:r>
          </a:p>
          <a:p>
            <a:r>
              <a:rPr lang="en-US" dirty="0"/>
              <a:t>Is influenced by:</a:t>
            </a:r>
          </a:p>
          <a:p>
            <a:pPr lvl="1"/>
            <a:r>
              <a:rPr lang="en-US" dirty="0"/>
              <a:t>the citizens in the community </a:t>
            </a:r>
          </a:p>
          <a:p>
            <a:pPr lvl="1"/>
            <a:r>
              <a:rPr lang="en-US" dirty="0"/>
              <a:t>improved relations between agency and community</a:t>
            </a:r>
          </a:p>
          <a:p>
            <a:pPr lvl="1"/>
            <a:r>
              <a:rPr lang="en-US" dirty="0"/>
              <a:t>opportunities for expansion in careers </a:t>
            </a:r>
          </a:p>
          <a:p>
            <a:endParaRPr lang="en-US" dirty="0"/>
          </a:p>
        </p:txBody>
      </p:sp>
      <p:pic>
        <p:nvPicPr>
          <p:cNvPr id="7" name="Picture 6" descr="R:\Current Productions\Buttons &amp; Logos\Main Menu Button.png">
            <a:hlinkClick r:id="rId2" action="ppaction://hlinksldjump"/>
            <a:extLst>
              <a:ext uri="{FF2B5EF4-FFF2-40B4-BE49-F238E27FC236}">
                <a16:creationId xmlns:a16="http://schemas.microsoft.com/office/drawing/2014/main" id="{53FEB0B8-F273-4914-A465-576D0BA12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47097" y="6162188"/>
            <a:ext cx="9144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88874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54206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913E-C8D0-40A9-A4D9-06ED3AA01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Emergency Communication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45A2C3-5460-4F9F-984A-B75569B24B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 the relay of information between law enforcement and the public</a:t>
            </a:r>
          </a:p>
          <a:p>
            <a:r>
              <a:rPr lang="en-US" dirty="0"/>
              <a:t>Is essential for responding to 9-1-1 service calls in a timely manner </a:t>
            </a:r>
          </a:p>
          <a:p>
            <a:pPr lvl="1"/>
            <a:r>
              <a:rPr lang="en-US" dirty="0"/>
              <a:t>contacting responders with precise details of information</a:t>
            </a:r>
          </a:p>
          <a:p>
            <a:r>
              <a:rPr lang="en-US" dirty="0"/>
              <a:t>Focuses heavily </a:t>
            </a:r>
            <a:br>
              <a:rPr lang="en-US" dirty="0"/>
            </a:br>
            <a:r>
              <a:rPr lang="en-US" dirty="0"/>
              <a:t>on efficiency and</a:t>
            </a:r>
            <a:br>
              <a:rPr lang="en-US" dirty="0"/>
            </a:br>
            <a:r>
              <a:rPr lang="en-US" dirty="0"/>
              <a:t>accuracy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EC36FB-A4F1-493A-8032-FA2235DD90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519" y="3890953"/>
            <a:ext cx="4395831" cy="247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237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E00F1-A272-4E3F-95DA-49CFF685F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Procedures for Emergency Communication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1C4482-5116-4DCA-92D2-AA8A7642A0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Outline the proper way to communicate over law enforcement radios</a:t>
            </a:r>
          </a:p>
          <a:p>
            <a:r>
              <a:rPr lang="en-US" dirty="0"/>
              <a:t>Includes:</a:t>
            </a:r>
          </a:p>
          <a:p>
            <a:pPr lvl="1"/>
            <a:r>
              <a:rPr lang="en-US" dirty="0"/>
              <a:t>selecting the correct channel</a:t>
            </a:r>
          </a:p>
          <a:p>
            <a:pPr lvl="1"/>
            <a:r>
              <a:rPr lang="en-US" dirty="0"/>
              <a:t>clearly pronouncing words</a:t>
            </a:r>
          </a:p>
          <a:p>
            <a:pPr lvl="1"/>
            <a:r>
              <a:rPr lang="en-US" dirty="0"/>
              <a:t>reporting accurate and precise details of information</a:t>
            </a:r>
          </a:p>
          <a:p>
            <a:pPr lvl="1"/>
            <a:r>
              <a:rPr lang="en-US" dirty="0"/>
              <a:t>communicating officer call number before transmitting any information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C62603-ED0A-4673-8D35-020AB2F5A59F}"/>
              </a:ext>
            </a:extLst>
          </p:cNvPr>
          <p:cNvSpPr txBox="1"/>
          <p:nvPr/>
        </p:nvSpPr>
        <p:spPr>
          <a:xfrm>
            <a:off x="470517" y="5833214"/>
            <a:ext cx="8202966" cy="7078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Career Clue: A call number is a specific number assigned to each officer.</a:t>
            </a:r>
          </a:p>
        </p:txBody>
      </p:sp>
    </p:spTree>
    <p:extLst>
      <p:ext uri="{BB962C8B-B14F-4D97-AF65-F5344CB8AC3E}">
        <p14:creationId xmlns:p14="http://schemas.microsoft.com/office/powerpoint/2010/main" val="35624902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E00F1-A272-4E3F-95DA-49CFF685F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Procedures for Emergency Communication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1C4482-5116-4DCA-92D2-AA8A7642A0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Includes:</a:t>
            </a:r>
          </a:p>
          <a:p>
            <a:pPr lvl="1"/>
            <a:r>
              <a:rPr lang="en-US" dirty="0"/>
              <a:t>speaking with little emotion</a:t>
            </a:r>
          </a:p>
          <a:p>
            <a:pPr lvl="1"/>
            <a:r>
              <a:rPr lang="en-US" dirty="0"/>
              <a:t>using the minimum amount of words through abbreviations, codes and the phonetic alphabet</a:t>
            </a:r>
          </a:p>
          <a:p>
            <a:pPr lvl="1"/>
            <a:r>
              <a:rPr lang="en-US" dirty="0"/>
              <a:t>describing people </a:t>
            </a:r>
            <a:br>
              <a:rPr lang="en-US" dirty="0"/>
            </a:br>
            <a:r>
              <a:rPr lang="en-US" dirty="0"/>
              <a:t>by giving visual </a:t>
            </a:r>
            <a:br>
              <a:rPr lang="en-US" dirty="0"/>
            </a:br>
            <a:r>
              <a:rPr lang="en-US" dirty="0"/>
              <a:t>information and labels</a:t>
            </a:r>
          </a:p>
          <a:p>
            <a:pPr lvl="1"/>
            <a:r>
              <a:rPr lang="en-US" dirty="0"/>
              <a:t>overcoming barriers 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19B10C-6989-48F0-9876-6C07ECCBF20D}"/>
              </a:ext>
            </a:extLst>
          </p:cNvPr>
          <p:cNvSpPr txBox="1"/>
          <p:nvPr/>
        </p:nvSpPr>
        <p:spPr>
          <a:xfrm>
            <a:off x="470517" y="5843850"/>
            <a:ext cx="8202966" cy="7078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Career Clue: Barriers are obstacles during communication, such as radio static and limited time.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88C631-321A-4D40-85DA-3AE5582D55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2"/>
          <a:stretch/>
        </p:blipFill>
        <p:spPr>
          <a:xfrm>
            <a:off x="4946548" y="3209144"/>
            <a:ext cx="3753569" cy="235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915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E00F1-A272-4E3F-95DA-49CFF685F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Careers in Emergency Communication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1C4482-5116-4DCA-92D2-AA8A7642A0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Includes:</a:t>
            </a:r>
          </a:p>
          <a:p>
            <a:pPr lvl="1"/>
            <a:r>
              <a:rPr lang="en-US" dirty="0"/>
              <a:t>communications electronic technicians</a:t>
            </a:r>
          </a:p>
          <a:p>
            <a:pPr lvl="1"/>
            <a:r>
              <a:rPr lang="en-US" dirty="0"/>
              <a:t>telecommunications system programmers</a:t>
            </a:r>
          </a:p>
          <a:p>
            <a:pPr lvl="1"/>
            <a:r>
              <a:rPr lang="en-US" dirty="0"/>
              <a:t>police communication operators</a:t>
            </a:r>
          </a:p>
          <a:p>
            <a:pPr lvl="1"/>
            <a:r>
              <a:rPr lang="en-US" dirty="0"/>
              <a:t>media relations coordinators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3D8ADF-AC9E-4546-9C43-0B2153A38E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891" y="3772388"/>
            <a:ext cx="4102217" cy="273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2824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E00F1-A272-4E3F-95DA-49CFF685F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Communications Electronic Technicians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1C4482-5116-4DCA-92D2-AA8A7642A0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Install, maintain and repair all technology for law enforcement agencies </a:t>
            </a:r>
          </a:p>
          <a:p>
            <a:r>
              <a:rPr lang="en-US" dirty="0"/>
              <a:t>Keep all technology equipment running smoothly and efficiently</a:t>
            </a:r>
          </a:p>
          <a:p>
            <a:r>
              <a:rPr lang="en-US" dirty="0"/>
              <a:t>Are important to keep the communication channels clear </a:t>
            </a:r>
            <a:br>
              <a:rPr lang="en-US" dirty="0"/>
            </a:br>
            <a:r>
              <a:rPr lang="en-US" dirty="0"/>
              <a:t>and consistent </a:t>
            </a:r>
            <a:br>
              <a:rPr lang="en-US" dirty="0"/>
            </a:br>
            <a:r>
              <a:rPr lang="en-US" dirty="0"/>
              <a:t>for every incoming </a:t>
            </a:r>
            <a:br>
              <a:rPr lang="en-US" dirty="0"/>
            </a:br>
            <a:r>
              <a:rPr lang="en-US" dirty="0"/>
              <a:t>and outgoing call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8A574C-ACC5-4DC6-8D5A-8D70DA780B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857" y="3851127"/>
            <a:ext cx="4045789" cy="26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117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FD72C-1428-49E9-889C-745789E3C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C89D3D-FA9B-468E-BC04-357C0762D3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compare the different civilian jobs in law enforcement.</a:t>
            </a:r>
          </a:p>
          <a:p>
            <a:r>
              <a:rPr lang="en-US" dirty="0"/>
              <a:t>To explain how civilians can contribute to law enforcement.</a:t>
            </a:r>
          </a:p>
          <a:p>
            <a:r>
              <a:rPr lang="en-US" dirty="0"/>
              <a:t>To recognize skills needed for civilian jobs in law enforcement.</a:t>
            </a:r>
          </a:p>
        </p:txBody>
      </p:sp>
    </p:spTree>
    <p:extLst>
      <p:ext uri="{BB962C8B-B14F-4D97-AF65-F5344CB8AC3E}">
        <p14:creationId xmlns:p14="http://schemas.microsoft.com/office/powerpoint/2010/main" val="18199012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E00F1-A272-4E3F-95DA-49CFF685F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Telecommunications System Programmers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1C4482-5116-4DCA-92D2-AA8A7642A0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Keep systems and data up-to-date and error free</a:t>
            </a:r>
          </a:p>
          <a:p>
            <a:r>
              <a:rPr lang="en-US" dirty="0"/>
              <a:t>Serve as the information technician for all communication in law enforcement</a:t>
            </a:r>
          </a:p>
          <a:p>
            <a:r>
              <a:rPr lang="en-US" dirty="0"/>
              <a:t>Ensure all agencies </a:t>
            </a:r>
            <a:br>
              <a:rPr lang="en-US" dirty="0"/>
            </a:br>
            <a:r>
              <a:rPr lang="en-US" dirty="0"/>
              <a:t>are running on the </a:t>
            </a:r>
            <a:br>
              <a:rPr lang="en-US" dirty="0"/>
            </a:br>
            <a:r>
              <a:rPr lang="en-US" dirty="0"/>
              <a:t>most advanced </a:t>
            </a:r>
            <a:br>
              <a:rPr lang="en-US" dirty="0"/>
            </a:br>
            <a:r>
              <a:rPr lang="en-US" dirty="0"/>
              <a:t>technology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6D1580-C7D4-4052-95C0-92A5C9C2AE70}"/>
              </a:ext>
            </a:extLst>
          </p:cNvPr>
          <p:cNvSpPr txBox="1"/>
          <p:nvPr/>
        </p:nvSpPr>
        <p:spPr>
          <a:xfrm>
            <a:off x="470517" y="5826905"/>
            <a:ext cx="8229600" cy="7078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Career Clue: Telecommunications systems are the devices used for distance communication through electrical signal.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29192B-91C3-4FDE-987C-CABEBF66FF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114" y="3279673"/>
            <a:ext cx="3433311" cy="228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5154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E00F1-A272-4E3F-95DA-49CFF685F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Telecommunications System Programmers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1C4482-5116-4DCA-92D2-AA8A7642A0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Confirm all telecommunication systems are performing to their best ability</a:t>
            </a:r>
          </a:p>
          <a:p>
            <a:pPr lvl="1"/>
            <a:r>
              <a:rPr lang="en-US" dirty="0"/>
              <a:t>examples of telecommunication systems are:</a:t>
            </a:r>
          </a:p>
          <a:p>
            <a:pPr lvl="2"/>
            <a:r>
              <a:rPr lang="en-US" dirty="0"/>
              <a:t>telephones</a:t>
            </a:r>
          </a:p>
          <a:p>
            <a:pPr lvl="2"/>
            <a:r>
              <a:rPr lang="en-US" dirty="0"/>
              <a:t>radios</a:t>
            </a:r>
          </a:p>
          <a:p>
            <a:pPr lvl="2"/>
            <a:r>
              <a:rPr lang="en-US" dirty="0"/>
              <a:t>computer </a:t>
            </a:r>
            <a:br>
              <a:rPr lang="en-US" dirty="0"/>
            </a:br>
            <a:r>
              <a:rPr lang="en-US" dirty="0"/>
              <a:t>networks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67B7A4-D8E1-4152-A7DE-4D756B4D7F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0738" y="3020074"/>
            <a:ext cx="4439757" cy="296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6914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E00F1-A272-4E3F-95DA-49CFF685F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Police Communication Operators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1C4482-5116-4DCA-92D2-AA8A7642A0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517" y="1289453"/>
            <a:ext cx="8492730" cy="5258626"/>
          </a:xfrm>
        </p:spPr>
        <p:txBody>
          <a:bodyPr/>
          <a:lstStyle/>
          <a:p>
            <a:r>
              <a:rPr lang="en-US" dirty="0"/>
              <a:t>Are also known as dispatchers </a:t>
            </a:r>
          </a:p>
          <a:p>
            <a:r>
              <a:rPr lang="en-US" dirty="0"/>
              <a:t>Monitor in-car data controllers</a:t>
            </a:r>
          </a:p>
          <a:p>
            <a:r>
              <a:rPr lang="en-US" dirty="0"/>
              <a:t>Report and filter information related to calls in need of response</a:t>
            </a:r>
          </a:p>
          <a:p>
            <a:r>
              <a:rPr lang="en-US" dirty="0"/>
              <a:t>Give officers, troopers and agents specific information about what they are approaching</a:t>
            </a:r>
          </a:p>
          <a:p>
            <a:r>
              <a:rPr lang="en-US" dirty="0"/>
              <a:t>Are essential as they use effective communication techniques to translate information to the responders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FD4C8F-C1AE-4E61-BC9E-E991861E07AA}"/>
              </a:ext>
            </a:extLst>
          </p:cNvPr>
          <p:cNvSpPr txBox="1"/>
          <p:nvPr/>
        </p:nvSpPr>
        <p:spPr>
          <a:xfrm>
            <a:off x="457201" y="5826863"/>
            <a:ext cx="8216282" cy="7078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Career Clue: Police communication operators work 12-hour shifts, evenings, weekends and holidays.</a:t>
            </a:r>
          </a:p>
        </p:txBody>
      </p:sp>
    </p:spTree>
    <p:extLst>
      <p:ext uri="{BB962C8B-B14F-4D97-AF65-F5344CB8AC3E}">
        <p14:creationId xmlns:p14="http://schemas.microsoft.com/office/powerpoint/2010/main" val="23966648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D553F-3B63-43B0-9778-623ED86FF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Media Relations Coordinators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0F173F-AACE-40A8-86B6-3E0F7C7886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Are the public face for departments and their message</a:t>
            </a:r>
          </a:p>
          <a:p>
            <a:r>
              <a:rPr lang="en-US" dirty="0"/>
              <a:t>Receive information requests from public and media personnel</a:t>
            </a:r>
          </a:p>
          <a:p>
            <a:r>
              <a:rPr lang="en-US" dirty="0"/>
              <a:t>Notify the public of any releasable information pertaining to an investigation</a:t>
            </a:r>
          </a:p>
          <a:p>
            <a:r>
              <a:rPr lang="en-US" dirty="0"/>
              <a:t>Include:</a:t>
            </a:r>
          </a:p>
          <a:p>
            <a:pPr lvl="1"/>
            <a:r>
              <a:rPr lang="en-US" dirty="0"/>
              <a:t>videographers</a:t>
            </a:r>
          </a:p>
          <a:p>
            <a:pPr lvl="1"/>
            <a:r>
              <a:rPr lang="en-US" dirty="0"/>
              <a:t>social media managers</a:t>
            </a:r>
          </a:p>
          <a:p>
            <a:pPr lvl="1"/>
            <a:r>
              <a:rPr lang="en-US" dirty="0"/>
              <a:t>media representatives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BDE73A-607C-47CF-8D23-C48DB1AD44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6000" y="4313207"/>
            <a:ext cx="3387477" cy="2263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5818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E00F1-A272-4E3F-95DA-49CFF685F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Emergency Communication Skills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1C4482-5116-4DCA-92D2-AA8A7642A0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Needed to be successful include:</a:t>
            </a:r>
          </a:p>
          <a:p>
            <a:pPr lvl="1"/>
            <a:r>
              <a:rPr lang="en-US" dirty="0"/>
              <a:t>being able to work in high stress situations</a:t>
            </a:r>
          </a:p>
          <a:p>
            <a:pPr lvl="1"/>
            <a:r>
              <a:rPr lang="en-US" dirty="0"/>
              <a:t>knowing how to use a radio and telecommunication tools</a:t>
            </a:r>
          </a:p>
          <a:p>
            <a:pPr lvl="1"/>
            <a:r>
              <a:rPr lang="en-US" dirty="0"/>
              <a:t>having outstanding verbal and written communication skills; both giving and interpreting</a:t>
            </a:r>
          </a:p>
          <a:p>
            <a:pPr lvl="1"/>
            <a:r>
              <a:rPr lang="en-US" dirty="0"/>
              <a:t>having an understanding of operational terminology and procedures</a:t>
            </a:r>
          </a:p>
          <a:p>
            <a:pPr lvl="1"/>
            <a:r>
              <a:rPr lang="en-US" dirty="0"/>
              <a:t>having an applicable knowledge of office etiquette and procedures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73766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E00F1-A272-4E3F-95DA-49CFF685F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Emergency Communication Skills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1C4482-5116-4DCA-92D2-AA8A7642A0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Needed to be successful include:</a:t>
            </a:r>
          </a:p>
          <a:p>
            <a:pPr lvl="1"/>
            <a:r>
              <a:rPr lang="en-US" dirty="0"/>
              <a:t>having excellent interpersonal skills</a:t>
            </a:r>
          </a:p>
          <a:p>
            <a:pPr lvl="1"/>
            <a:r>
              <a:rPr lang="en-US" dirty="0"/>
              <a:t>having knowledge of safety dispatching methods and diversified communication equipment</a:t>
            </a:r>
          </a:p>
          <a:p>
            <a:pPr lvl="1"/>
            <a:r>
              <a:rPr lang="en-US" dirty="0"/>
              <a:t>possessing knowledge of surrounding geography</a:t>
            </a:r>
          </a:p>
          <a:p>
            <a:pPr lvl="1"/>
            <a:r>
              <a:rPr lang="en-US" dirty="0"/>
              <a:t>exhibiting an understanding of policies, terminology and procedures for all branches of responders</a:t>
            </a:r>
          </a:p>
          <a:p>
            <a:pPr lvl="2"/>
            <a:r>
              <a:rPr lang="en-US" dirty="0"/>
              <a:t>can be taught in training if needed</a:t>
            </a:r>
          </a:p>
        </p:txBody>
      </p:sp>
      <p:pic>
        <p:nvPicPr>
          <p:cNvPr id="7" name="Picture 6" descr="R:\Current Productions\Buttons &amp; Logos\Main Menu Button.png">
            <a:hlinkClick r:id="rId2" action="ppaction://hlinksldjump"/>
            <a:extLst>
              <a:ext uri="{FF2B5EF4-FFF2-40B4-BE49-F238E27FC236}">
                <a16:creationId xmlns:a16="http://schemas.microsoft.com/office/drawing/2014/main" id="{DCF32E3B-2C69-4B81-BE50-CB19C53B4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5832" y="6162188"/>
            <a:ext cx="9144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64341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2672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3C5A1-9215-4AD1-A7EB-96527D296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Community Outreach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20DFAF-A4DB-4034-93A2-CA583EE61F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Allows agencies to </a:t>
            </a:r>
          </a:p>
          <a:p>
            <a:pPr lvl="1"/>
            <a:r>
              <a:rPr lang="en-US" dirty="0"/>
              <a:t>obtain feedback from the community</a:t>
            </a:r>
          </a:p>
          <a:p>
            <a:pPr lvl="1"/>
            <a:r>
              <a:rPr lang="en-US" dirty="0"/>
              <a:t>increase the communities support </a:t>
            </a:r>
          </a:p>
          <a:p>
            <a:r>
              <a:rPr lang="en-US" dirty="0"/>
              <a:t>Goals include:</a:t>
            </a:r>
          </a:p>
          <a:p>
            <a:pPr lvl="1"/>
            <a:r>
              <a:rPr lang="en-US" dirty="0"/>
              <a:t>understanding expectations from both sides─ the community and the officers</a:t>
            </a:r>
          </a:p>
          <a:p>
            <a:pPr lvl="1"/>
            <a:r>
              <a:rPr lang="en-US" dirty="0"/>
              <a:t>increasing officer safety</a:t>
            </a:r>
          </a:p>
          <a:p>
            <a:pPr lvl="1"/>
            <a:r>
              <a:rPr lang="en-US" dirty="0"/>
              <a:t>building trust and familiarity within the community</a:t>
            </a:r>
          </a:p>
          <a:p>
            <a:pPr lvl="1"/>
            <a:r>
              <a:rPr lang="en-US" dirty="0"/>
              <a:t>motivating citizens to report crimes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39910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C18D8-EBDB-4705-84BB-79F82BAD6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Careers in Community Outreach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E99688-97E1-4634-B5C0-1B6A34B107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Include:</a:t>
            </a:r>
          </a:p>
          <a:p>
            <a:pPr lvl="1"/>
            <a:r>
              <a:rPr lang="en-US" dirty="0"/>
              <a:t>correctional staff/jailers</a:t>
            </a:r>
          </a:p>
          <a:p>
            <a:pPr lvl="1"/>
            <a:r>
              <a:rPr lang="en-US" dirty="0"/>
              <a:t>outside law firms </a:t>
            </a:r>
          </a:p>
          <a:p>
            <a:pPr lvl="1"/>
            <a:r>
              <a:rPr lang="en-US" dirty="0"/>
              <a:t>crime prevention</a:t>
            </a:r>
          </a:p>
          <a:p>
            <a:pPr lvl="1"/>
            <a:r>
              <a:rPr lang="en-US" dirty="0"/>
              <a:t>parking enforcement</a:t>
            </a:r>
          </a:p>
          <a:p>
            <a:pPr lvl="1"/>
            <a:r>
              <a:rPr lang="en-US" dirty="0"/>
              <a:t>parapolice</a:t>
            </a:r>
          </a:p>
          <a:p>
            <a:pPr lvl="1"/>
            <a:r>
              <a:rPr lang="en-US" dirty="0"/>
              <a:t>victim service providers</a:t>
            </a:r>
          </a:p>
          <a:p>
            <a:pPr lvl="1"/>
            <a:r>
              <a:rPr lang="en-US" dirty="0"/>
              <a:t>volunteers</a:t>
            </a:r>
          </a:p>
          <a:p>
            <a:pPr lvl="1"/>
            <a:r>
              <a:rPr lang="en-US" dirty="0"/>
              <a:t>records management</a:t>
            </a:r>
          </a:p>
          <a:p>
            <a:pPr lvl="1"/>
            <a:r>
              <a:rPr lang="en-US" dirty="0"/>
              <a:t>security guards</a:t>
            </a:r>
          </a:p>
          <a:p>
            <a:pPr lvl="1"/>
            <a:r>
              <a:rPr lang="en-US" dirty="0"/>
              <a:t>outside counselors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68993A-8554-4308-A241-DCF5A28878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580" y="2825155"/>
            <a:ext cx="3798137" cy="253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9870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C18D8-EBDB-4705-84BB-79F82BAD6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Correctional Staff/Jailers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E99688-97E1-4634-B5C0-1B6A34B107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517" y="1289453"/>
            <a:ext cx="8229600" cy="5258626"/>
          </a:xfrm>
        </p:spPr>
        <p:txBody>
          <a:bodyPr/>
          <a:lstStyle/>
          <a:p>
            <a:r>
              <a:rPr lang="en-US" sz="3100" dirty="0"/>
              <a:t>Serve as security personnel and handle inmate: </a:t>
            </a:r>
          </a:p>
          <a:p>
            <a:pPr lvl="1"/>
            <a:r>
              <a:rPr lang="en-US" sz="2700" dirty="0"/>
              <a:t>in-take</a:t>
            </a:r>
          </a:p>
          <a:p>
            <a:pPr lvl="1"/>
            <a:r>
              <a:rPr lang="en-US" sz="2700" dirty="0"/>
              <a:t>processing</a:t>
            </a:r>
          </a:p>
          <a:p>
            <a:pPr lvl="1"/>
            <a:r>
              <a:rPr lang="en-US" sz="2700" dirty="0"/>
              <a:t>monitoring</a:t>
            </a:r>
          </a:p>
          <a:p>
            <a:pPr lvl="1"/>
            <a:r>
              <a:rPr lang="en-US" sz="2700" dirty="0"/>
              <a:t>feeding</a:t>
            </a:r>
          </a:p>
          <a:p>
            <a:pPr lvl="1"/>
            <a:r>
              <a:rPr lang="en-US" sz="2700" dirty="0"/>
              <a:t>transportation </a:t>
            </a:r>
          </a:p>
          <a:p>
            <a:r>
              <a:rPr lang="en-US" sz="3100" dirty="0"/>
              <a:t>Perform the duties of </a:t>
            </a:r>
            <a:br>
              <a:rPr lang="en-US" sz="3100" dirty="0"/>
            </a:br>
            <a:r>
              <a:rPr lang="en-US" sz="3100" dirty="0"/>
              <a:t>safety facilitators amongst inmates, security both on and off site and correctional officers </a:t>
            </a:r>
          </a:p>
          <a:p>
            <a:r>
              <a:rPr lang="en-US" sz="3100" dirty="0"/>
              <a:t>Includes all jail staff and personnel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BA0271-DA16-4E2F-AB6C-DCE5C1A0B2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8662" y="1923281"/>
            <a:ext cx="2420322" cy="280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816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5FD3E-A18E-48D5-A67B-461FC780B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Menu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A8177B-4EE0-4AC4-813A-7BC8525069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517" y="1310719"/>
            <a:ext cx="8428934" cy="5237359"/>
          </a:xfrm>
        </p:spPr>
        <p:txBody>
          <a:bodyPr/>
          <a:lstStyle/>
          <a:p>
            <a:pPr marL="2286000" indent="-452438"/>
            <a:endParaRPr lang="en-US" dirty="0"/>
          </a:p>
          <a:p>
            <a:pPr marL="2286000" indent="-452438"/>
            <a:r>
              <a:rPr lang="en-US" dirty="0"/>
              <a:t>Introduction</a:t>
            </a:r>
          </a:p>
          <a:p>
            <a:pPr marL="2286000" indent="-452438"/>
            <a:endParaRPr lang="en-US" dirty="0"/>
          </a:p>
          <a:p>
            <a:pPr marL="2286000" indent="-452438"/>
            <a:r>
              <a:rPr lang="en-US" dirty="0"/>
              <a:t>Careers in Emergency Communication</a:t>
            </a:r>
          </a:p>
          <a:p>
            <a:pPr marL="2286000" indent="-452438"/>
            <a:endParaRPr lang="en-US" dirty="0"/>
          </a:p>
          <a:p>
            <a:pPr marL="2286000" indent="-452438"/>
            <a:r>
              <a:rPr lang="en-US" dirty="0"/>
              <a:t>Careers in Community Outreach</a:t>
            </a:r>
          </a:p>
          <a:p>
            <a:pPr marL="2286000" indent="-452438"/>
            <a:endParaRPr lang="en-US" dirty="0"/>
          </a:p>
          <a:p>
            <a:pPr marL="2286000" indent="-452438"/>
            <a:r>
              <a:rPr lang="en-US" dirty="0"/>
              <a:t>Careers in Research &amp; Investigation</a:t>
            </a:r>
          </a:p>
        </p:txBody>
      </p:sp>
      <p:sp>
        <p:nvSpPr>
          <p:cNvPr id="7" name="Rectangle 6">
            <a:hlinkClick r:id="rId2" action="ppaction://hlinksldjump"/>
            <a:extLst>
              <a:ext uri="{FF2B5EF4-FFF2-40B4-BE49-F238E27FC236}">
                <a16:creationId xmlns:a16="http://schemas.microsoft.com/office/drawing/2014/main" id="{FCA06C7D-2290-43C0-A99C-27C5EA539F3B}"/>
              </a:ext>
            </a:extLst>
          </p:cNvPr>
          <p:cNvSpPr/>
          <p:nvPr/>
        </p:nvSpPr>
        <p:spPr>
          <a:xfrm>
            <a:off x="1913864" y="1754373"/>
            <a:ext cx="754912" cy="691116"/>
          </a:xfrm>
          <a:prstGeom prst="rect">
            <a:avLst/>
          </a:prstGeom>
          <a:solidFill>
            <a:srgbClr val="D08F88"/>
          </a:solidFill>
          <a:ln w="19050">
            <a:solidFill>
              <a:srgbClr val="787979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hlinkClick r:id="rId3" action="ppaction://hlinksldjump"/>
            <a:extLst>
              <a:ext uri="{FF2B5EF4-FFF2-40B4-BE49-F238E27FC236}">
                <a16:creationId xmlns:a16="http://schemas.microsoft.com/office/drawing/2014/main" id="{8A309CB8-5735-4702-8AE4-C979CE3F3587}"/>
              </a:ext>
            </a:extLst>
          </p:cNvPr>
          <p:cNvSpPr/>
          <p:nvPr/>
        </p:nvSpPr>
        <p:spPr>
          <a:xfrm>
            <a:off x="1913864" y="2716623"/>
            <a:ext cx="754912" cy="691116"/>
          </a:xfrm>
          <a:prstGeom prst="rect">
            <a:avLst/>
          </a:prstGeom>
          <a:solidFill>
            <a:srgbClr val="D08F88"/>
          </a:solidFill>
          <a:ln w="19050">
            <a:solidFill>
              <a:srgbClr val="787979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hlinkClick r:id="rId4" action="ppaction://hlinksldjump"/>
            <a:extLst>
              <a:ext uri="{FF2B5EF4-FFF2-40B4-BE49-F238E27FC236}">
                <a16:creationId xmlns:a16="http://schemas.microsoft.com/office/drawing/2014/main" id="{EBCF4B75-0490-4CD0-90EB-70A1F3E6C3A4}"/>
              </a:ext>
            </a:extLst>
          </p:cNvPr>
          <p:cNvSpPr/>
          <p:nvPr/>
        </p:nvSpPr>
        <p:spPr>
          <a:xfrm>
            <a:off x="1913864" y="4164190"/>
            <a:ext cx="754912" cy="691116"/>
          </a:xfrm>
          <a:prstGeom prst="rect">
            <a:avLst/>
          </a:prstGeom>
          <a:solidFill>
            <a:srgbClr val="D08F88"/>
          </a:solidFill>
          <a:ln w="19050">
            <a:solidFill>
              <a:srgbClr val="787979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hlinkClick r:id="rId5" action="ppaction://hlinksldjump"/>
            <a:extLst>
              <a:ext uri="{FF2B5EF4-FFF2-40B4-BE49-F238E27FC236}">
                <a16:creationId xmlns:a16="http://schemas.microsoft.com/office/drawing/2014/main" id="{14D5A50F-221E-4E79-8F45-5C3BF7D2CCE7}"/>
              </a:ext>
            </a:extLst>
          </p:cNvPr>
          <p:cNvSpPr/>
          <p:nvPr/>
        </p:nvSpPr>
        <p:spPr>
          <a:xfrm>
            <a:off x="1919177" y="5180457"/>
            <a:ext cx="754912" cy="691116"/>
          </a:xfrm>
          <a:prstGeom prst="rect">
            <a:avLst/>
          </a:prstGeom>
          <a:solidFill>
            <a:srgbClr val="D08F88"/>
          </a:solidFill>
          <a:ln w="19050">
            <a:solidFill>
              <a:srgbClr val="787979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2924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E8B08-6563-4176-B2E0-617AFCF4D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Outside Law Firms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4D76FC-160F-437A-93CE-8467D07097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Include individuals who represent their clients in law meetings which are not provided by the government </a:t>
            </a:r>
          </a:p>
          <a:p>
            <a:pPr lvl="1"/>
            <a:r>
              <a:rPr lang="en-US" dirty="0"/>
              <a:t>examples are lawyers and attorneys</a:t>
            </a:r>
          </a:p>
          <a:p>
            <a:r>
              <a:rPr lang="en-US" dirty="0"/>
              <a:t>Are chosen by the citizen to speak on their behalf including beliefs, opinions and facts pertaining to their </a:t>
            </a:r>
            <a:br>
              <a:rPr lang="en-US" dirty="0"/>
            </a:br>
            <a:r>
              <a:rPr lang="en-US" dirty="0"/>
              <a:t>side of the case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09FCAA-2F3E-4BDB-A768-65831B55F2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994" y="4270075"/>
            <a:ext cx="3580188" cy="238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3720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C18D8-EBDB-4705-84BB-79F82BAD6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Crime Prevention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E99688-97E1-4634-B5C0-1B6A34B107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Includes citizens who work alongside law enforcement to educate their community and prevent crime  </a:t>
            </a:r>
          </a:p>
          <a:p>
            <a:r>
              <a:rPr lang="en-US" dirty="0"/>
              <a:t>Duties may include: </a:t>
            </a:r>
          </a:p>
          <a:p>
            <a:pPr lvl="1"/>
            <a:r>
              <a:rPr lang="en-US" dirty="0"/>
              <a:t>volunteering with the neighborhood watch system</a:t>
            </a:r>
          </a:p>
          <a:p>
            <a:pPr lvl="1"/>
            <a:r>
              <a:rPr lang="en-US" dirty="0"/>
              <a:t>participating in the National Crime Prevention Council</a:t>
            </a:r>
          </a:p>
          <a:p>
            <a:pPr lvl="1"/>
            <a:r>
              <a:rPr lang="en-US" dirty="0"/>
              <a:t>attending educational programs</a:t>
            </a:r>
          </a:p>
          <a:p>
            <a:pPr lvl="1"/>
            <a:r>
              <a:rPr lang="en-US" dirty="0"/>
              <a:t>participating in community policing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7151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C18D8-EBDB-4705-84BB-79F82BAD6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Parking Enforcement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E99688-97E1-4634-B5C0-1B6A34B107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Implements parking laws and handles abandoned or illegally parked vehicles</a:t>
            </a:r>
          </a:p>
          <a:p>
            <a:r>
              <a:rPr lang="en-US" dirty="0"/>
              <a:t>Duties include writing citations for the following:</a:t>
            </a:r>
          </a:p>
          <a:p>
            <a:pPr lvl="1"/>
            <a:r>
              <a:rPr lang="en-US" dirty="0"/>
              <a:t>unattended vehicles</a:t>
            </a:r>
          </a:p>
          <a:p>
            <a:pPr lvl="1"/>
            <a:r>
              <a:rPr lang="en-US" dirty="0"/>
              <a:t>illegally parked vehicles</a:t>
            </a:r>
          </a:p>
          <a:p>
            <a:pPr lvl="1"/>
            <a:r>
              <a:rPr lang="en-US" dirty="0"/>
              <a:t>vehicles with </a:t>
            </a:r>
            <a:br>
              <a:rPr lang="en-US" dirty="0"/>
            </a:br>
            <a:r>
              <a:rPr lang="en-US" dirty="0"/>
              <a:t>unpaid parking </a:t>
            </a:r>
            <a:br>
              <a:rPr lang="en-US" dirty="0"/>
            </a:br>
            <a:r>
              <a:rPr lang="en-US" dirty="0"/>
              <a:t>meters</a:t>
            </a:r>
          </a:p>
          <a:p>
            <a:r>
              <a:rPr lang="en-US" dirty="0"/>
              <a:t>Assists with traffic </a:t>
            </a:r>
            <a:br>
              <a:rPr lang="en-US" dirty="0"/>
            </a:br>
            <a:r>
              <a:rPr lang="en-US" dirty="0"/>
              <a:t>control as needed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5CF3B3-007D-4AE6-8829-7949C0CB52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707" y="3918766"/>
            <a:ext cx="3509293" cy="234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591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C18D8-EBDB-4705-84BB-79F82BAD6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Parapolice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E99688-97E1-4634-B5C0-1B6A34B107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Serve as public figures to the community in places which are less likely to have criminal activity, such as:</a:t>
            </a:r>
          </a:p>
          <a:p>
            <a:pPr lvl="1"/>
            <a:r>
              <a:rPr lang="en-US" dirty="0"/>
              <a:t>AA meetings</a:t>
            </a:r>
          </a:p>
          <a:p>
            <a:pPr lvl="1"/>
            <a:r>
              <a:rPr lang="en-US" dirty="0"/>
              <a:t>church buildings</a:t>
            </a:r>
          </a:p>
          <a:p>
            <a:r>
              <a:rPr lang="en-US" dirty="0"/>
              <a:t>Help build relationships between the community and law enforcement</a:t>
            </a:r>
          </a:p>
          <a:p>
            <a:r>
              <a:rPr lang="en-US" dirty="0"/>
              <a:t>Are community outreach and police enforcement combined </a:t>
            </a:r>
          </a:p>
          <a:p>
            <a:pPr lvl="1"/>
            <a:r>
              <a:rPr lang="en-US" dirty="0"/>
              <a:t>are not armed and cannot use force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07673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C18D8-EBDB-4705-84BB-79F82BAD6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Victim Service Providers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E99688-97E1-4634-B5C0-1B6A34B107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Support and assist victims, families and witnesses</a:t>
            </a:r>
          </a:p>
          <a:p>
            <a:r>
              <a:rPr lang="en-US" dirty="0"/>
              <a:t>Are mostly nonprofit organizations, such as:</a:t>
            </a:r>
          </a:p>
          <a:p>
            <a:pPr lvl="1"/>
            <a:r>
              <a:rPr lang="en-US" dirty="0"/>
              <a:t>safe homes</a:t>
            </a:r>
          </a:p>
          <a:p>
            <a:pPr lvl="1"/>
            <a:r>
              <a:rPr lang="en-US" dirty="0"/>
              <a:t>private support and </a:t>
            </a:r>
            <a:br>
              <a:rPr lang="en-US" dirty="0"/>
            </a:br>
            <a:r>
              <a:rPr lang="en-US" dirty="0"/>
              <a:t>recovery services</a:t>
            </a:r>
          </a:p>
          <a:p>
            <a:pPr lvl="1"/>
            <a:r>
              <a:rPr lang="en-US" dirty="0"/>
              <a:t>crisis hotlines</a:t>
            </a:r>
          </a:p>
          <a:p>
            <a:r>
              <a:rPr lang="en-US" dirty="0"/>
              <a:t>Serve as advocates </a:t>
            </a:r>
            <a:br>
              <a:rPr lang="en-US" dirty="0"/>
            </a:br>
            <a:r>
              <a:rPr lang="en-US" dirty="0"/>
              <a:t>for victims in court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794C5C-4FE1-49EC-AFD6-91F89562D9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527" y="3508005"/>
            <a:ext cx="4022442" cy="268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0466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C18D8-EBDB-4705-84BB-79F82BAD6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Volunteers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E99688-97E1-4634-B5C0-1B6A34B107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Are members within the community they are serving</a:t>
            </a:r>
          </a:p>
          <a:p>
            <a:r>
              <a:rPr lang="en-US" dirty="0"/>
              <a:t>Are non-paid individuals</a:t>
            </a:r>
          </a:p>
          <a:p>
            <a:r>
              <a:rPr lang="en-US" dirty="0"/>
              <a:t>Handle the department’s office and paperwork when possible</a:t>
            </a:r>
          </a:p>
          <a:p>
            <a:r>
              <a:rPr lang="en-US" dirty="0"/>
              <a:t>Allow officers to focus on primary duties outside of the office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E4DA5C-BC3E-483D-9B64-D48A7FC500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461" y="4963016"/>
            <a:ext cx="5033078" cy="1749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2908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C18D8-EBDB-4705-84BB-79F82BAD6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Records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E99688-97E1-4634-B5C0-1B6A34B107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Oversees records and data from all actions of an officer</a:t>
            </a:r>
          </a:p>
          <a:p>
            <a:pPr lvl="1"/>
            <a:r>
              <a:rPr lang="en-US" dirty="0"/>
              <a:t>arrests and bookings</a:t>
            </a:r>
          </a:p>
          <a:p>
            <a:pPr lvl="1"/>
            <a:r>
              <a:rPr lang="en-US" dirty="0"/>
              <a:t>reports</a:t>
            </a:r>
          </a:p>
          <a:p>
            <a:pPr lvl="1"/>
            <a:r>
              <a:rPr lang="en-US" dirty="0"/>
              <a:t>warrants</a:t>
            </a:r>
          </a:p>
          <a:p>
            <a:pPr lvl="1"/>
            <a:r>
              <a:rPr lang="en-US" dirty="0"/>
              <a:t>evidence form a scene</a:t>
            </a:r>
          </a:p>
          <a:p>
            <a:pPr lvl="1"/>
            <a:r>
              <a:rPr lang="en-US" dirty="0"/>
              <a:t>case information</a:t>
            </a:r>
          </a:p>
          <a:p>
            <a:pPr lvl="1"/>
            <a:r>
              <a:rPr lang="en-US" dirty="0"/>
              <a:t>registrations</a:t>
            </a:r>
          </a:p>
          <a:p>
            <a:pPr lvl="1"/>
            <a:r>
              <a:rPr lang="en-US" dirty="0"/>
              <a:t>summons</a:t>
            </a:r>
          </a:p>
          <a:p>
            <a:pPr lvl="1"/>
            <a:r>
              <a:rPr lang="en-US" dirty="0"/>
              <a:t>vehicle tows</a:t>
            </a:r>
          </a:p>
          <a:p>
            <a:pPr lvl="1"/>
            <a:r>
              <a:rPr lang="en-US" dirty="0"/>
              <a:t>interviews</a:t>
            </a:r>
          </a:p>
          <a:p>
            <a:r>
              <a:rPr lang="en-US" dirty="0"/>
              <a:t>Practices organizational behaviors daily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74249A-6547-4C93-ABB0-3BEEA9DE56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997" y="2725850"/>
            <a:ext cx="3585486" cy="238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486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C18D8-EBDB-4705-84BB-79F82BAD6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Security Guards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E99688-97E1-4634-B5C0-1B6A34B107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Protect other civilians from minor criminal activities, suspicious behaviors and any threats to public safety </a:t>
            </a:r>
          </a:p>
          <a:p>
            <a:r>
              <a:rPr lang="en-US" dirty="0"/>
              <a:t>Serve in highly populated public locations</a:t>
            </a:r>
          </a:p>
          <a:p>
            <a:pPr lvl="1"/>
            <a:r>
              <a:rPr lang="en-US" dirty="0"/>
              <a:t>such as malls, museums and airports</a:t>
            </a:r>
          </a:p>
          <a:p>
            <a:r>
              <a:rPr lang="en-US" dirty="0"/>
              <a:t>Can operate security checkpoints</a:t>
            </a:r>
          </a:p>
          <a:p>
            <a:pPr lvl="1"/>
            <a:r>
              <a:rPr lang="en-US" dirty="0"/>
              <a:t>such as metal detectors at the entrance of a building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9863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C18D8-EBDB-4705-84BB-79F82BAD6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Security Guards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E99688-97E1-4634-B5C0-1B6A34B107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Write a daily report over any observations while on duty</a:t>
            </a:r>
          </a:p>
          <a:p>
            <a:r>
              <a:rPr lang="en-US" dirty="0"/>
              <a:t>Act undercover occasionally to assist sworn officers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717B8C-2CA8-432F-8FC2-F86928CF95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392" y="3276600"/>
            <a:ext cx="4295955" cy="286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4640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C18D8-EBDB-4705-84BB-79F82BAD6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Outside Counselors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E99688-97E1-4634-B5C0-1B6A34B107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Serve outside of active criminal cases</a:t>
            </a:r>
          </a:p>
          <a:p>
            <a:pPr lvl="1"/>
            <a:r>
              <a:rPr lang="en-US" dirty="0"/>
              <a:t>mostly for post care</a:t>
            </a:r>
          </a:p>
          <a:p>
            <a:r>
              <a:rPr lang="en-US" dirty="0"/>
              <a:t>Serve the following:</a:t>
            </a:r>
          </a:p>
          <a:p>
            <a:pPr lvl="1"/>
            <a:r>
              <a:rPr lang="en-US" dirty="0"/>
              <a:t>individuals</a:t>
            </a:r>
          </a:p>
          <a:p>
            <a:pPr lvl="1"/>
            <a:r>
              <a:rPr lang="en-US" dirty="0"/>
              <a:t>couples</a:t>
            </a:r>
          </a:p>
          <a:p>
            <a:pPr lvl="1"/>
            <a:r>
              <a:rPr lang="en-US" dirty="0"/>
              <a:t>families</a:t>
            </a:r>
          </a:p>
          <a:p>
            <a:pPr lvl="1"/>
            <a:r>
              <a:rPr lang="en-US" dirty="0"/>
              <a:t>adults</a:t>
            </a:r>
          </a:p>
          <a:p>
            <a:pPr lvl="1"/>
            <a:r>
              <a:rPr lang="en-US" dirty="0"/>
              <a:t>children</a:t>
            </a:r>
          </a:p>
          <a:p>
            <a:pPr lvl="1"/>
            <a:r>
              <a:rPr lang="en-US" dirty="0"/>
              <a:t>adolescents</a:t>
            </a:r>
          </a:p>
          <a:p>
            <a:pPr lvl="1"/>
            <a:r>
              <a:rPr lang="en-US" dirty="0"/>
              <a:t>victims</a:t>
            </a:r>
          </a:p>
          <a:p>
            <a:pPr lvl="1"/>
            <a:r>
              <a:rPr lang="en-US" dirty="0"/>
              <a:t>law enforcement employees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D9DE52-1FA5-4CD2-BA6B-3D104DE1AA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93646"/>
            <a:ext cx="4223008" cy="2816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3494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R:\Current Productions\Buttons &amp; Logos\Main Menu Button.png">
            <a:hlinkClick r:id="rId2" action="ppaction://hlinksldjump"/>
            <a:extLst>
              <a:ext uri="{FF2B5EF4-FFF2-40B4-BE49-F238E27FC236}">
                <a16:creationId xmlns:a16="http://schemas.microsoft.com/office/drawing/2014/main" id="{4B89263D-CAA8-4FCF-B590-41C1D7BAFC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161572"/>
            <a:ext cx="9144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42380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C18D8-EBDB-4705-84BB-79F82BAD6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Community Outreach Skills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E99688-97E1-4634-B5C0-1B6A34B107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Needed to be successful include:</a:t>
            </a:r>
          </a:p>
          <a:p>
            <a:pPr lvl="1"/>
            <a:r>
              <a:rPr lang="en-US" dirty="0"/>
              <a:t>excellent verbal and written communication</a:t>
            </a:r>
          </a:p>
          <a:p>
            <a:pPr lvl="1"/>
            <a:r>
              <a:rPr lang="en-US" dirty="0"/>
              <a:t>positive and friendly attitude</a:t>
            </a:r>
          </a:p>
          <a:p>
            <a:pPr lvl="1"/>
            <a:r>
              <a:rPr lang="en-US" dirty="0"/>
              <a:t>good computer skills</a:t>
            </a:r>
          </a:p>
          <a:p>
            <a:pPr lvl="1"/>
            <a:r>
              <a:rPr lang="en-US" dirty="0"/>
              <a:t>an eye for details</a:t>
            </a:r>
          </a:p>
          <a:p>
            <a:pPr lvl="1"/>
            <a:r>
              <a:rPr lang="en-US" dirty="0"/>
              <a:t>well known </a:t>
            </a:r>
            <a:br>
              <a:rPr lang="en-US" dirty="0"/>
            </a:br>
            <a:r>
              <a:rPr lang="en-US" dirty="0"/>
              <a:t>community </a:t>
            </a:r>
            <a:br>
              <a:rPr lang="en-US" dirty="0"/>
            </a:br>
            <a:r>
              <a:rPr lang="en-US" dirty="0"/>
              <a:t>presence</a:t>
            </a:r>
          </a:p>
          <a:p>
            <a:pPr lvl="1"/>
            <a:r>
              <a:rPr lang="en-US" dirty="0"/>
              <a:t>a grasp </a:t>
            </a:r>
            <a:br>
              <a:rPr lang="en-US" dirty="0"/>
            </a:br>
            <a:r>
              <a:rPr lang="en-US" dirty="0"/>
              <a:t>understanding </a:t>
            </a:r>
            <a:br>
              <a:rPr lang="en-US" dirty="0"/>
            </a:br>
            <a:r>
              <a:rPr lang="en-US" dirty="0"/>
              <a:t>for the law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 descr="R:\Current Productions\Buttons &amp; Logos\Main Menu Button.png">
            <a:hlinkClick r:id="rId2" action="ppaction://hlinksldjump"/>
            <a:extLst>
              <a:ext uri="{FF2B5EF4-FFF2-40B4-BE49-F238E27FC236}">
                <a16:creationId xmlns:a16="http://schemas.microsoft.com/office/drawing/2014/main" id="{CA3A08D7-C715-488C-BF1E-8B8B08A6E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5830" y="6162188"/>
            <a:ext cx="9144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DE3847-25FD-40C7-84FE-C04444D3D8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586" y="3247153"/>
            <a:ext cx="4120248" cy="274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3185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78005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64591-579F-41CE-9A12-EB1D35869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&amp; Investigation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2F7AE5-76E1-48D5-9B67-7EE3B18BE6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100" dirty="0"/>
              <a:t>Includes civilians working to improve the community or training individuals with a specialization</a:t>
            </a:r>
          </a:p>
          <a:p>
            <a:r>
              <a:rPr lang="en-US" sz="3100" dirty="0"/>
              <a:t>Involves civilians who collect evidence and analyze data</a:t>
            </a:r>
          </a:p>
          <a:p>
            <a:r>
              <a:rPr lang="en-US" sz="3100" dirty="0"/>
              <a:t>Goals include collecting:</a:t>
            </a:r>
          </a:p>
          <a:p>
            <a:pPr lvl="1"/>
            <a:r>
              <a:rPr lang="en-US" sz="2700" dirty="0"/>
              <a:t>consistent evidence</a:t>
            </a:r>
          </a:p>
          <a:p>
            <a:pPr lvl="1"/>
            <a:r>
              <a:rPr lang="en-US" sz="2700" dirty="0"/>
              <a:t>precise details</a:t>
            </a:r>
          </a:p>
          <a:p>
            <a:pPr lvl="1"/>
            <a:r>
              <a:rPr lang="en-US" sz="2700" dirty="0"/>
              <a:t>accurate information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F9E33C-1CBC-41A5-930E-11C82CD1689D}"/>
              </a:ext>
            </a:extLst>
          </p:cNvPr>
          <p:cNvSpPr txBox="1"/>
          <p:nvPr/>
        </p:nvSpPr>
        <p:spPr>
          <a:xfrm>
            <a:off x="470517" y="5537180"/>
            <a:ext cx="8202966" cy="10156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Career Clue: Research is the process of studying to discover something never known before. Investigation is to find out something which already has a known answer.</a:t>
            </a:r>
          </a:p>
        </p:txBody>
      </p:sp>
    </p:spTree>
    <p:extLst>
      <p:ext uri="{BB962C8B-B14F-4D97-AF65-F5344CB8AC3E}">
        <p14:creationId xmlns:p14="http://schemas.microsoft.com/office/powerpoint/2010/main" val="19558931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64591-579F-41CE-9A12-EB1D35869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&amp; Investigation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2F7AE5-76E1-48D5-9B67-7EE3B18BE6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Serves as the “behind the scenes” personnel for police officers</a:t>
            </a:r>
          </a:p>
          <a:p>
            <a:r>
              <a:rPr lang="en-US" dirty="0"/>
              <a:t>Allows individuals to learn the details behind law enforcement</a:t>
            </a:r>
          </a:p>
          <a:p>
            <a:r>
              <a:rPr lang="en-US" dirty="0"/>
              <a:t>Are constantly looking for new ways to improve the agency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43B2F8-A45B-4CF0-B867-C29D343DC6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174" y="3918766"/>
            <a:ext cx="3941999" cy="262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505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64591-579F-41CE-9A12-EB1D35869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Careers in Research &amp; Investigation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2F7AE5-76E1-48D5-9B67-7EE3B18BE6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Include: </a:t>
            </a:r>
          </a:p>
          <a:p>
            <a:pPr lvl="1"/>
            <a:r>
              <a:rPr lang="en-US" dirty="0"/>
              <a:t>civilian investigators</a:t>
            </a:r>
          </a:p>
          <a:p>
            <a:pPr lvl="1"/>
            <a:r>
              <a:rPr lang="en-US" dirty="0"/>
              <a:t>information technology specialists</a:t>
            </a:r>
          </a:p>
          <a:p>
            <a:pPr lvl="1"/>
            <a:r>
              <a:rPr lang="en-US" dirty="0"/>
              <a:t>crime analysts</a:t>
            </a:r>
          </a:p>
          <a:p>
            <a:pPr lvl="1"/>
            <a:r>
              <a:rPr lang="en-US" dirty="0"/>
              <a:t>forensic technicians</a:t>
            </a:r>
          </a:p>
          <a:p>
            <a:pPr lvl="1"/>
            <a:r>
              <a:rPr lang="en-US" dirty="0"/>
              <a:t>intelligence analysts</a:t>
            </a:r>
          </a:p>
          <a:p>
            <a:pPr lvl="1"/>
            <a:r>
              <a:rPr lang="en-US" dirty="0"/>
              <a:t>equipment/fleet management</a:t>
            </a:r>
          </a:p>
          <a:p>
            <a:pPr lvl="1"/>
            <a:r>
              <a:rPr lang="en-US" dirty="0"/>
              <a:t>property/evidence management</a:t>
            </a:r>
          </a:p>
          <a:p>
            <a:pPr lvl="1"/>
            <a:r>
              <a:rPr lang="en-US" dirty="0"/>
              <a:t>instructors/professors of law enforcement</a:t>
            </a:r>
          </a:p>
          <a:p>
            <a:pPr lvl="1"/>
            <a:r>
              <a:rPr lang="en-US" dirty="0"/>
              <a:t>planners/researchers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573563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64591-579F-41CE-9A12-EB1D35869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Civilian Investigators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2F7AE5-76E1-48D5-9B67-7EE3B18BE6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Are individuals who examine and discover the facts in incidents, such as:</a:t>
            </a:r>
          </a:p>
          <a:p>
            <a:pPr lvl="1"/>
            <a:r>
              <a:rPr lang="en-US" dirty="0"/>
              <a:t>traffic collisions</a:t>
            </a:r>
          </a:p>
          <a:p>
            <a:pPr lvl="1"/>
            <a:r>
              <a:rPr lang="en-US" dirty="0"/>
              <a:t>financial crimes</a:t>
            </a:r>
          </a:p>
          <a:p>
            <a:pPr lvl="1"/>
            <a:r>
              <a:rPr lang="en-US" dirty="0"/>
              <a:t>property crimes</a:t>
            </a:r>
          </a:p>
          <a:p>
            <a:pPr lvl="1"/>
            <a:r>
              <a:rPr lang="en-US" dirty="0"/>
              <a:t>crimes against persons</a:t>
            </a:r>
          </a:p>
          <a:p>
            <a:r>
              <a:rPr lang="en-US" dirty="0"/>
              <a:t>Study crimes which violate civil rights</a:t>
            </a:r>
          </a:p>
          <a:p>
            <a:r>
              <a:rPr lang="en-US" dirty="0"/>
              <a:t>Duties include:</a:t>
            </a:r>
          </a:p>
          <a:p>
            <a:pPr lvl="1"/>
            <a:r>
              <a:rPr lang="en-US" dirty="0"/>
              <a:t>collecting data from the scene</a:t>
            </a:r>
          </a:p>
          <a:p>
            <a:pPr lvl="1"/>
            <a:r>
              <a:rPr lang="en-US" dirty="0"/>
              <a:t>interviewing witnesses and victims</a:t>
            </a:r>
          </a:p>
          <a:p>
            <a:pPr lvl="1"/>
            <a:r>
              <a:rPr lang="en-US" dirty="0"/>
              <a:t>reporting any alarming evidence to police</a:t>
            </a:r>
          </a:p>
        </p:txBody>
      </p:sp>
    </p:spTree>
    <p:extLst>
      <p:ext uri="{BB962C8B-B14F-4D97-AF65-F5344CB8AC3E}">
        <p14:creationId xmlns:p14="http://schemas.microsoft.com/office/powerpoint/2010/main" val="12014393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64591-579F-41CE-9A12-EB1D35869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Information Technology Specialists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2F7AE5-76E1-48D5-9B67-7EE3B18BE6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Keep systems up-to-date and running correctly</a:t>
            </a:r>
          </a:p>
          <a:p>
            <a:r>
              <a:rPr lang="en-US" dirty="0"/>
              <a:t>Service all technical issues to keep the agency efficient </a:t>
            </a:r>
          </a:p>
          <a:p>
            <a:r>
              <a:rPr lang="en-US" dirty="0"/>
              <a:t>Ensure all technology is running on the most advanced systems</a:t>
            </a:r>
          </a:p>
          <a:p>
            <a:r>
              <a:rPr lang="en-US" dirty="0"/>
              <a:t>Are also known </a:t>
            </a:r>
            <a:br>
              <a:rPr lang="en-US" dirty="0"/>
            </a:br>
            <a:r>
              <a:rPr lang="en-US" dirty="0"/>
              <a:t>as IT specialists</a:t>
            </a:r>
          </a:p>
          <a:p>
            <a:pPr lvl="2"/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F1915D-C921-41F5-8256-275F022839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468" y="4372336"/>
            <a:ext cx="3586838" cy="239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239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64591-579F-41CE-9A12-EB1D35869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Crime Analysts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2F7AE5-76E1-48D5-9B67-7EE3B18BE6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Are trained individuals who analyze data collected from a scene</a:t>
            </a:r>
          </a:p>
          <a:p>
            <a:r>
              <a:rPr lang="en-US" dirty="0"/>
              <a:t>Translate all evidence into a report for an investigation</a:t>
            </a:r>
          </a:p>
          <a:p>
            <a:r>
              <a:rPr lang="en-US" dirty="0"/>
              <a:t>Examine information for missing data or indication of a crime</a:t>
            </a:r>
          </a:p>
          <a:p>
            <a:r>
              <a:rPr lang="en-US" dirty="0"/>
              <a:t>Study trends </a:t>
            </a:r>
            <a:br>
              <a:rPr lang="en-US" dirty="0"/>
            </a:br>
            <a:r>
              <a:rPr lang="en-US" dirty="0"/>
              <a:t>within an area or </a:t>
            </a:r>
            <a:br>
              <a:rPr lang="en-US" dirty="0"/>
            </a:br>
            <a:r>
              <a:rPr lang="en-US" dirty="0"/>
              <a:t>similar patterns </a:t>
            </a:r>
            <a:br>
              <a:rPr lang="en-US" dirty="0"/>
            </a:br>
            <a:r>
              <a:rPr lang="en-US" dirty="0"/>
              <a:t>of crime activity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590C2A-DC34-4BEE-965C-78CF181D97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068" y="3868139"/>
            <a:ext cx="4019910" cy="2679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0425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64591-579F-41CE-9A12-EB1D35869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Forensic Technicians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2F7AE5-76E1-48D5-9B67-7EE3B18BE6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Are trained professionals who collect precise details and facts from crime scenes</a:t>
            </a:r>
          </a:p>
          <a:p>
            <a:r>
              <a:rPr lang="en-US" dirty="0"/>
              <a:t>Are on call 24 hours a day to photograph, swab for DNA and run any labs from the crime scene</a:t>
            </a:r>
          </a:p>
          <a:p>
            <a:r>
              <a:rPr lang="en-US" dirty="0"/>
              <a:t>Record accurate information for each piece of evidence collected </a:t>
            </a:r>
          </a:p>
          <a:p>
            <a:pPr lvl="1"/>
            <a:r>
              <a:rPr lang="en-US" dirty="0"/>
              <a:t>including location, condition or abnormalities</a:t>
            </a:r>
          </a:p>
          <a:p>
            <a:r>
              <a:rPr lang="en-US" dirty="0"/>
              <a:t>Can testify as expert witnesses in a court appearance to report all scientific evidence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96271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64591-579F-41CE-9A12-EB1D35869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Intelligence Analysts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2F7AE5-76E1-48D5-9B67-7EE3B18BE6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Are specially trained to collate and interpret information from numerous sources gathered in the field</a:t>
            </a:r>
          </a:p>
          <a:p>
            <a:r>
              <a:rPr lang="en-US" dirty="0"/>
              <a:t>Assess threats in order to prevent attacks </a:t>
            </a:r>
          </a:p>
          <a:p>
            <a:r>
              <a:rPr lang="en-US" dirty="0"/>
              <a:t>Work along with</a:t>
            </a:r>
            <a:br>
              <a:rPr lang="en-US" dirty="0"/>
            </a:br>
            <a:r>
              <a:rPr lang="en-US" dirty="0"/>
              <a:t>the government </a:t>
            </a:r>
            <a:br>
              <a:rPr lang="en-US" dirty="0"/>
            </a:br>
            <a:r>
              <a:rPr lang="en-US" dirty="0"/>
              <a:t>and community </a:t>
            </a:r>
            <a:br>
              <a:rPr lang="en-US" dirty="0"/>
            </a:br>
            <a:r>
              <a:rPr lang="en-US" dirty="0"/>
              <a:t>for the safety of </a:t>
            </a:r>
            <a:br>
              <a:rPr lang="en-US" dirty="0"/>
            </a:br>
            <a:r>
              <a:rPr lang="en-US" dirty="0"/>
              <a:t>the country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D4C4E5-D8FE-4099-A512-6CEC393686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507" y="3429000"/>
            <a:ext cx="4634976" cy="260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8096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F4AA1-35CC-42CB-BF7A-961197F55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Civilian Jobs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5B19E2-065D-4FDA-AF4C-F102AF2646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Allow individuals to give back to their community while working for law enforcement</a:t>
            </a:r>
          </a:p>
          <a:p>
            <a:pPr lvl="1"/>
            <a:r>
              <a:rPr lang="en-US" dirty="0"/>
              <a:t>civilians provide unique skills which work together with law enforcement officers</a:t>
            </a:r>
          </a:p>
          <a:p>
            <a:r>
              <a:rPr lang="en-US" dirty="0"/>
              <a:t>Are critical to law enforcement</a:t>
            </a:r>
          </a:p>
          <a:p>
            <a:pPr lvl="1"/>
            <a:r>
              <a:rPr lang="en-US" dirty="0"/>
              <a:t>the success and efficiency of law enforcement can all be affected by the total involvement of civilians within agencies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59530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64591-579F-41CE-9A12-EB1D35869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Equipment/Fleet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2F7AE5-76E1-48D5-9B67-7EE3B18BE6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Includes individuals who maintain the upkeep of all uniforms and other equipment needed by the department</a:t>
            </a:r>
          </a:p>
          <a:p>
            <a:r>
              <a:rPr lang="en-US" dirty="0"/>
              <a:t>Services all vehicles and equipment used on duty</a:t>
            </a:r>
          </a:p>
          <a:p>
            <a:r>
              <a:rPr lang="en-US" dirty="0"/>
              <a:t>Inspects all types of </a:t>
            </a:r>
            <a:br>
              <a:rPr lang="en-US" dirty="0"/>
            </a:br>
            <a:r>
              <a:rPr lang="en-US" dirty="0"/>
              <a:t>equipment and verifies </a:t>
            </a:r>
            <a:br>
              <a:rPr lang="en-US" dirty="0"/>
            </a:br>
            <a:r>
              <a:rPr lang="en-US" dirty="0"/>
              <a:t>all safety regulations </a:t>
            </a:r>
            <a:br>
              <a:rPr lang="en-US" dirty="0"/>
            </a:br>
            <a:r>
              <a:rPr lang="en-US" dirty="0"/>
              <a:t>are met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084152-A6C2-4C4E-93AA-AE78CBB1D3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243" y="3706453"/>
            <a:ext cx="3509240" cy="2340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57012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64591-579F-41CE-9A12-EB1D35869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Property/Evidence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2F7AE5-76E1-48D5-9B67-7EE3B18BE6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Manages and organizes inventory of evidence and items which have been seized from a crime scene</a:t>
            </a:r>
          </a:p>
          <a:p>
            <a:r>
              <a:rPr lang="en-US" dirty="0"/>
              <a:t>Must understand how to properly handle each type of evidence collected and how to properly store the materials</a:t>
            </a:r>
          </a:p>
          <a:p>
            <a:pPr lvl="1"/>
            <a:r>
              <a:rPr lang="en-US" dirty="0"/>
              <a:t>evidence may be physical objects, DNA samples, digital, reports, statements or anything else which can be collected and analyzed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17637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64591-579F-41CE-9A12-EB1D35869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Instructors/Professors of Law Enforcement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2F7AE5-76E1-48D5-9B67-7EE3B18BE6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Educate individuals who have a desire for a career in law enforcement</a:t>
            </a:r>
          </a:p>
          <a:p>
            <a:r>
              <a:rPr lang="en-US" dirty="0"/>
              <a:t>Are individuals who have previously served in a sworn position</a:t>
            </a:r>
          </a:p>
          <a:p>
            <a:r>
              <a:rPr lang="en-US" dirty="0"/>
              <a:t>Train and prepare all perspective applicants for the academy and tests to become a part </a:t>
            </a:r>
            <a:br>
              <a:rPr lang="en-US" dirty="0"/>
            </a:br>
            <a:r>
              <a:rPr lang="en-US" dirty="0"/>
              <a:t>of sworn positions </a:t>
            </a:r>
            <a:br>
              <a:rPr lang="en-US" dirty="0"/>
            </a:br>
            <a:r>
              <a:rPr lang="en-US" dirty="0"/>
              <a:t>in law enforcement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D43990-50DA-477E-A7E7-95B43D8879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315339"/>
            <a:ext cx="3529093" cy="2360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61769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64591-579F-41CE-9A12-EB1D35869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Planners/Researchers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2F7AE5-76E1-48D5-9B67-7EE3B18BE6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Are professionals who perform grant management, strategic planning and coordinate agency policies and accredited issues</a:t>
            </a:r>
          </a:p>
          <a:p>
            <a:r>
              <a:rPr lang="en-US" dirty="0"/>
              <a:t>Communicate to </a:t>
            </a:r>
            <a:br>
              <a:rPr lang="en-US" dirty="0"/>
            </a:br>
            <a:r>
              <a:rPr lang="en-US" dirty="0"/>
              <a:t>the employees, </a:t>
            </a:r>
            <a:br>
              <a:rPr lang="en-US" dirty="0"/>
            </a:br>
            <a:r>
              <a:rPr lang="en-US" dirty="0"/>
              <a:t>other agencies and </a:t>
            </a:r>
            <a:br>
              <a:rPr lang="en-US" dirty="0"/>
            </a:br>
            <a:r>
              <a:rPr lang="en-US" dirty="0"/>
              <a:t>community about </a:t>
            </a:r>
            <a:br>
              <a:rPr lang="en-US" dirty="0"/>
            </a:br>
            <a:r>
              <a:rPr lang="en-US" dirty="0"/>
              <a:t>reportable policies</a:t>
            </a:r>
            <a:br>
              <a:rPr lang="en-US" dirty="0"/>
            </a:br>
            <a:r>
              <a:rPr lang="en-US" dirty="0"/>
              <a:t>and analyzed findings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C52278-1187-478D-A241-05F1D82EF0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108" y="3137829"/>
            <a:ext cx="4073641" cy="2715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847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64591-579F-41CE-9A12-EB1D35869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&amp; Investigation Skills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2F7AE5-76E1-48D5-9B67-7EE3B18BE6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Needed to be successful include:</a:t>
            </a:r>
          </a:p>
          <a:p>
            <a:pPr lvl="1"/>
            <a:r>
              <a:rPr lang="en-US" dirty="0"/>
              <a:t>being detail oriented</a:t>
            </a:r>
          </a:p>
          <a:p>
            <a:pPr lvl="1"/>
            <a:r>
              <a:rPr lang="en-US" dirty="0"/>
              <a:t>having exceptional verbal and written communication skills</a:t>
            </a:r>
          </a:p>
          <a:p>
            <a:pPr lvl="1"/>
            <a:r>
              <a:rPr lang="en-US" dirty="0"/>
              <a:t>being able to problem solve</a:t>
            </a:r>
          </a:p>
          <a:p>
            <a:pPr lvl="1"/>
            <a:r>
              <a:rPr lang="en-US" dirty="0"/>
              <a:t>having a curious demeanor</a:t>
            </a:r>
          </a:p>
          <a:p>
            <a:pPr lvl="1"/>
            <a:r>
              <a:rPr lang="en-US" dirty="0"/>
              <a:t>understanding legal procedures</a:t>
            </a:r>
          </a:p>
          <a:p>
            <a:pPr lvl="1"/>
            <a:r>
              <a:rPr lang="en-US" dirty="0"/>
              <a:t>being able to work well in a group atmosphere</a:t>
            </a:r>
          </a:p>
          <a:p>
            <a:pPr lvl="1"/>
            <a:r>
              <a:rPr lang="en-US" dirty="0"/>
              <a:t>having excellent computer skills </a:t>
            </a:r>
          </a:p>
          <a:p>
            <a:pPr lvl="1"/>
            <a:r>
              <a:rPr lang="en-US" dirty="0"/>
              <a:t>having completed a bachelor’s degree for most careers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217106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A5060-2E17-4D43-81A8-5CE5B8C89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1D8C4-1405-49AC-A123-40730D54A1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http://agency.governmentjobs.com/txdps/default.cfm?action=agencyspecs&amp;amp;agencyID=2065</a:t>
            </a:r>
          </a:p>
          <a:p>
            <a:r>
              <a:rPr lang="en-US" sz="2000" dirty="0"/>
              <a:t>http://work.chron.com/police-communications-officer-job-description-22970.html </a:t>
            </a:r>
          </a:p>
          <a:p>
            <a:r>
              <a:rPr lang="en-US" sz="2000" dirty="0"/>
              <a:t>https://books.google.com/books?id=725qCgAAQBAJ&amp;pg=PT50&amp;dq=qualifications+for+a+public+safety+operator&amp;hl=en&amp;sa=X&amp;ved=0ahUKEwjX2I-YzdrZAhUDVK0KHdNQCA8Q6AEIJzAA#v=onepage&amp;q=qualifications&amp;f=false</a:t>
            </a:r>
          </a:p>
          <a:p>
            <a:r>
              <a:rPr lang="en-US" sz="2000" dirty="0"/>
              <a:t>https://www.isomitigation.com/emergency-communications   </a:t>
            </a:r>
          </a:p>
          <a:p>
            <a:r>
              <a:rPr lang="en-US" sz="2000" dirty="0"/>
              <a:t>https://login.icevonline.com/public/assets/29496/CEV70833_Teacher_Notes.pdf</a:t>
            </a:r>
          </a:p>
          <a:p>
            <a:r>
              <a:rPr lang="en-US" sz="2000" dirty="0"/>
              <a:t>http://www.discoverpolicing.org/whats_like/?fa=civilian_alternatives</a:t>
            </a:r>
          </a:p>
          <a:p>
            <a:r>
              <a:rPr lang="en-US" sz="2000" dirty="0"/>
              <a:t>http://apps.mesaaz.gov/jobdescriptions/documents/JobDescriptions/cs4847.pdf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0987484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CCB9C-B24B-42FA-938D-0250CCF47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4E1573-6270-4725-9A89-706C318805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https://www.envisagenow.com/civilianization-may-improve-police-effectiveness-in-face-of-budget-crisis/ </a:t>
            </a:r>
          </a:p>
          <a:p>
            <a:r>
              <a:rPr lang="en-US" sz="2000" dirty="0"/>
              <a:t>https://www.sokanu.com/careers/intelligence-analyst/</a:t>
            </a:r>
          </a:p>
          <a:p>
            <a:r>
              <a:rPr lang="en-US" sz="2000" dirty="0"/>
              <a:t>http://www.lexipol.com/news/value-civilians-in-law-enforcement-building-better-team/ </a:t>
            </a:r>
          </a:p>
          <a:p>
            <a:r>
              <a:rPr lang="en-US" sz="2000" dirty="0"/>
              <a:t>https://www.saintleo.edu/blog/online-criminal-justice-degree-15-civilian-careers-in-law-enforcement </a:t>
            </a:r>
          </a:p>
          <a:p>
            <a:r>
              <a:rPr lang="en-US" sz="2000" dirty="0"/>
              <a:t>https://www.officer.com/home/article/10233857/civilian-roles-in-policing</a:t>
            </a:r>
          </a:p>
          <a:p>
            <a:r>
              <a:rPr lang="en-US" sz="2000" dirty="0"/>
              <a:t>http://www.hero911.org/police-community-outreach-efforts-yield-positive-results/</a:t>
            </a:r>
          </a:p>
          <a:p>
            <a:r>
              <a:rPr lang="en-US" sz="2000" dirty="0"/>
              <a:t>https://www.lawenforcementcareerstips.com/important-education-skills-law-enforcement-officers/</a:t>
            </a:r>
          </a:p>
          <a:p>
            <a:r>
              <a:rPr lang="en-US" sz="2000" dirty="0"/>
              <a:t>https://www.correctionalofficeredu.org/what-is-a-correctional-officer/</a:t>
            </a:r>
          </a:p>
          <a:p>
            <a:r>
              <a:rPr lang="en-US" sz="2000" dirty="0"/>
              <a:t>https://www.crimesolutions.gov/TopicDetails.aspx?ID=10</a:t>
            </a:r>
          </a:p>
          <a:p>
            <a:r>
              <a:rPr lang="en-US" sz="2000" dirty="0"/>
              <a:t>http://www.itiusa.com/rms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1294738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3DAFD-4F05-469A-BDA3-49E2E5F39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3ED4D6C-26AB-46F9-A82C-82CA9A3E95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b="1" dirty="0"/>
              <a:t>Production Coordinator</a:t>
            </a:r>
          </a:p>
          <a:p>
            <a:pPr marL="0" indent="0">
              <a:buNone/>
            </a:pPr>
            <a:r>
              <a:rPr lang="en-US" sz="2000" dirty="0"/>
              <a:t>Kaitlyn Gibson</a:t>
            </a:r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r>
              <a:rPr lang="en-US" sz="2000" b="1" dirty="0"/>
              <a:t>Brand Manager</a:t>
            </a:r>
          </a:p>
          <a:p>
            <a:pPr marL="0" indent="0">
              <a:buNone/>
            </a:pPr>
            <a:r>
              <a:rPr lang="en-US" sz="2000" dirty="0"/>
              <a:t>Stevi Huffaker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b="1" dirty="0"/>
              <a:t>Graphics Editor</a:t>
            </a:r>
          </a:p>
          <a:p>
            <a:pPr marL="0" indent="0">
              <a:buNone/>
            </a:pPr>
            <a:r>
              <a:rPr lang="en-US" sz="2000" dirty="0"/>
              <a:t>Melody Rowell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b="1" dirty="0"/>
              <a:t>Quality Control Director</a:t>
            </a:r>
          </a:p>
          <a:p>
            <a:pPr marL="0" indent="0">
              <a:buNone/>
            </a:pPr>
            <a:r>
              <a:rPr lang="en-US" sz="2000" dirty="0"/>
              <a:t>Angela Dehls</a:t>
            </a:r>
          </a:p>
          <a:p>
            <a:endParaRPr lang="en-US" sz="2000" dirty="0"/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8352983C-4C90-4ED5-A6A4-33533269008F}"/>
              </a:ext>
            </a:extLst>
          </p:cNvPr>
          <p:cNvSpPr txBox="1">
            <a:spLocks/>
          </p:cNvSpPr>
          <p:nvPr/>
        </p:nvSpPr>
        <p:spPr>
          <a:xfrm>
            <a:off x="4631267" y="1295400"/>
            <a:ext cx="4078568" cy="555258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114300" algn="r">
              <a:spcBef>
                <a:spcPts val="0"/>
              </a:spcBef>
              <a:buNone/>
            </a:pPr>
            <a:endParaRPr lang="en-US" sz="2000" b="1" dirty="0">
              <a:solidFill>
                <a:srgbClr val="000000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marL="457200" indent="-114300" algn="r">
              <a:spcBef>
                <a:spcPts val="0"/>
              </a:spcBef>
              <a:buFont typeface="Arial"/>
              <a:buNone/>
            </a:pPr>
            <a:endParaRPr lang="en-US" sz="2000" b="1" dirty="0">
              <a:solidFill>
                <a:srgbClr val="000000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marL="457200" indent="-114300" algn="r">
              <a:spcBef>
                <a:spcPts val="0"/>
              </a:spcBef>
              <a:buFont typeface="Arial"/>
              <a:buNone/>
            </a:pPr>
            <a:endParaRPr lang="en-US" sz="2000" b="1" dirty="0">
              <a:solidFill>
                <a:srgbClr val="000000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marL="457200" indent="-114300" algn="r">
              <a:spcBef>
                <a:spcPts val="0"/>
              </a:spcBef>
              <a:buFont typeface="Arial"/>
              <a:buNone/>
            </a:pPr>
            <a:endParaRPr lang="en-US" sz="2000" b="1" dirty="0">
              <a:solidFill>
                <a:srgbClr val="000000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marL="457200" indent="-114300" algn="r">
              <a:spcBef>
                <a:spcPts val="0"/>
              </a:spcBef>
              <a:buFont typeface="Arial"/>
              <a:buNone/>
            </a:pPr>
            <a:endParaRPr lang="en-US" sz="2000" b="1" dirty="0">
              <a:solidFill>
                <a:srgbClr val="000000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marL="457200" indent="-114300" algn="r">
              <a:spcBef>
                <a:spcPts val="0"/>
              </a:spcBef>
              <a:buFont typeface="Arial"/>
              <a:buNone/>
            </a:pPr>
            <a:endParaRPr lang="en-US" sz="2000" b="1" dirty="0">
              <a:solidFill>
                <a:srgbClr val="000000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marL="457200" indent="-114300" algn="r">
              <a:spcBef>
                <a:spcPts val="0"/>
              </a:spcBef>
              <a:buFont typeface="Arial"/>
              <a:buNone/>
            </a:pPr>
            <a:endParaRPr lang="en-US" sz="2000" b="1" dirty="0">
              <a:solidFill>
                <a:srgbClr val="000000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marL="457200" indent="-114300" algn="r">
              <a:spcBef>
                <a:spcPts val="0"/>
              </a:spcBef>
              <a:buFont typeface="Arial"/>
              <a:buNone/>
            </a:pPr>
            <a:endParaRPr lang="en-US" sz="2000" b="1" dirty="0">
              <a:solidFill>
                <a:srgbClr val="000000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marL="457200" indent="-114300" algn="r">
              <a:spcBef>
                <a:spcPts val="0"/>
              </a:spcBef>
              <a:buFont typeface="Arial"/>
              <a:buNone/>
            </a:pPr>
            <a:endParaRPr lang="en-US" sz="2000" b="1" dirty="0">
              <a:solidFill>
                <a:srgbClr val="000000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marL="457200" indent="-114300" algn="r">
              <a:spcBef>
                <a:spcPts val="0"/>
              </a:spcBef>
              <a:buFont typeface="Arial"/>
              <a:buNone/>
            </a:pPr>
            <a:endParaRPr lang="en-US" sz="2000" b="1" dirty="0">
              <a:solidFill>
                <a:srgbClr val="000000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marL="457200" indent="-114300" algn="r">
              <a:spcBef>
                <a:spcPts val="0"/>
              </a:spcBef>
              <a:buFont typeface="Arial"/>
              <a:buNone/>
            </a:pPr>
            <a:endParaRPr lang="en-US" sz="2000" b="1" dirty="0">
              <a:solidFill>
                <a:srgbClr val="000000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marL="457200" indent="-114300" algn="r">
              <a:spcBef>
                <a:spcPts val="0"/>
              </a:spcBef>
              <a:buFont typeface="Arial"/>
              <a:buNone/>
            </a:pPr>
            <a:endParaRPr lang="en-US" sz="2000" b="1" dirty="0">
              <a:solidFill>
                <a:srgbClr val="000000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marL="0" indent="0" algn="r">
              <a:spcBef>
                <a:spcPts val="0"/>
              </a:spcBef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V.P. of Brand Management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Clayton Franklin</a:t>
            </a:r>
          </a:p>
          <a:p>
            <a:pPr marL="457200" indent="-114300" algn="r">
              <a:spcBef>
                <a:spcPts val="0"/>
              </a:spcBef>
              <a:buFont typeface="Arial"/>
              <a:buNone/>
            </a:pPr>
            <a:endParaRPr lang="en-US" sz="2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114300" algn="r">
              <a:spcBef>
                <a:spcPts val="0"/>
              </a:spcBef>
              <a:buFont typeface="Arial"/>
              <a:buNone/>
            </a:pP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Executive Producer</a:t>
            </a:r>
          </a:p>
          <a:p>
            <a:pPr marL="457200" indent="-114300" algn="r">
              <a:spcBef>
                <a:spcPts val="0"/>
              </a:spcBef>
              <a:buFont typeface="Arial"/>
              <a:buNone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Gordon W. Davis, Ph.D.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5CECD1-FDEA-4E41-BEC5-E56F93BC3FF6}"/>
              </a:ext>
            </a:extLst>
          </p:cNvPr>
          <p:cNvSpPr txBox="1"/>
          <p:nvPr/>
        </p:nvSpPr>
        <p:spPr>
          <a:xfrm>
            <a:off x="3124200" y="6211669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© MMXVIII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CEV Multimedia, Ltd. </a:t>
            </a:r>
          </a:p>
        </p:txBody>
      </p:sp>
    </p:spTree>
    <p:extLst>
      <p:ext uri="{BB962C8B-B14F-4D97-AF65-F5344CB8AC3E}">
        <p14:creationId xmlns:p14="http://schemas.microsoft.com/office/powerpoint/2010/main" val="21248026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2A2B5-BA50-4F74-8897-8F411655C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Civilian Jobs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4064A4-9A9F-45F0-9D26-A7F10AA887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Improve the efficiency within an agency</a:t>
            </a:r>
          </a:p>
          <a:p>
            <a:pPr lvl="1"/>
            <a:r>
              <a:rPr lang="en-US" dirty="0"/>
              <a:t>civilian employees perform a variety of jobs, allowing police officers to focus on aspects which require their expertise</a:t>
            </a:r>
          </a:p>
          <a:p>
            <a:r>
              <a:rPr lang="en-US" dirty="0"/>
              <a:t>Are non-sworn positions</a:t>
            </a:r>
          </a:p>
          <a:p>
            <a:pPr lvl="1"/>
            <a:r>
              <a:rPr lang="en-US" dirty="0"/>
              <a:t>civilians serve as the behind the scenes supporters to uniformed, authoritative law enforcement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6D65E9-C198-4641-8D91-E98D55D5FBEB}"/>
              </a:ext>
            </a:extLst>
          </p:cNvPr>
          <p:cNvSpPr txBox="1"/>
          <p:nvPr/>
        </p:nvSpPr>
        <p:spPr>
          <a:xfrm>
            <a:off x="470517" y="5537192"/>
            <a:ext cx="8202966" cy="10156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Fun Fact: Budget cuts have allowed agencies to bring in citizens to provide effective and efficient organizational operations while adapting to budget loss.</a:t>
            </a:r>
          </a:p>
        </p:txBody>
      </p:sp>
    </p:spTree>
    <p:extLst>
      <p:ext uri="{BB962C8B-B14F-4D97-AF65-F5344CB8AC3E}">
        <p14:creationId xmlns:p14="http://schemas.microsoft.com/office/powerpoint/2010/main" val="19310603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9470B-9852-4730-A077-2BDE94A13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Sworn Positions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9CDBF0-C6BA-4F91-8E84-4C2CF0E92A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Are employees within law enforcement who:</a:t>
            </a:r>
          </a:p>
          <a:p>
            <a:pPr lvl="1"/>
            <a:r>
              <a:rPr lang="en-US" dirty="0"/>
              <a:t>have taken an oath to support all laws</a:t>
            </a:r>
          </a:p>
          <a:p>
            <a:pPr lvl="1"/>
            <a:r>
              <a:rPr lang="en-US" dirty="0"/>
              <a:t>have completed extensive training</a:t>
            </a:r>
          </a:p>
          <a:p>
            <a:pPr lvl="1"/>
            <a:r>
              <a:rPr lang="en-US" dirty="0"/>
              <a:t>have full arrest powers granted by the government</a:t>
            </a:r>
          </a:p>
          <a:p>
            <a:pPr lvl="1"/>
            <a:r>
              <a:rPr lang="en-US" dirty="0"/>
              <a:t>can legally carry firearms</a:t>
            </a:r>
          </a:p>
          <a:p>
            <a:r>
              <a:rPr lang="en-US" dirty="0"/>
              <a:t>Include police officers,                                highway patrol officers                                           and sheriff’s deputies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F7258F-9151-42E1-810C-71DA3401AC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7" r="10044"/>
          <a:stretch/>
        </p:blipFill>
        <p:spPr>
          <a:xfrm>
            <a:off x="5808062" y="3915853"/>
            <a:ext cx="2658139" cy="246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9355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F3D3A-6656-4A5E-B197-5E856F93B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Non-Sworn Positions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BA93F-4412-42D5-A03B-60C3A7BBF1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Are the civilians who assist in various roles within an agency</a:t>
            </a:r>
          </a:p>
          <a:p>
            <a:r>
              <a:rPr lang="en-US" dirty="0"/>
              <a:t>Do not hold the authority to arrest an individual</a:t>
            </a:r>
          </a:p>
          <a:p>
            <a:r>
              <a:rPr lang="en-US" dirty="0"/>
              <a:t>Have specific requirements depending on the state in which they are serving</a:t>
            </a:r>
          </a:p>
          <a:p>
            <a:r>
              <a:rPr lang="en-US" dirty="0"/>
              <a:t>Include administrative and support personnel, investigators and specialists</a:t>
            </a:r>
          </a:p>
        </p:txBody>
      </p:sp>
    </p:spTree>
    <p:extLst>
      <p:ext uri="{BB962C8B-B14F-4D97-AF65-F5344CB8AC3E}">
        <p14:creationId xmlns:p14="http://schemas.microsoft.com/office/powerpoint/2010/main" val="33899325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59764-5A37-4011-8D7A-A976EFCDE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Civilian Jobs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55330E-2FF1-4812-85B8-03D0CE56FE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Include various activities such as:</a:t>
            </a:r>
          </a:p>
          <a:p>
            <a:pPr lvl="1"/>
            <a:r>
              <a:rPr lang="en-US" dirty="0"/>
              <a:t>working closely with neighborhood residents</a:t>
            </a:r>
          </a:p>
          <a:p>
            <a:pPr lvl="1"/>
            <a:r>
              <a:rPr lang="en-US" dirty="0"/>
              <a:t>supervising volunteer programs</a:t>
            </a:r>
          </a:p>
          <a:p>
            <a:pPr lvl="1"/>
            <a:r>
              <a:rPr lang="en-US" dirty="0"/>
              <a:t>providing bike and foot patrol</a:t>
            </a:r>
          </a:p>
          <a:p>
            <a:pPr lvl="1"/>
            <a:r>
              <a:rPr lang="en-US" dirty="0"/>
              <a:t>overseeing community resource centers</a:t>
            </a:r>
          </a:p>
          <a:p>
            <a:pPr lvl="1"/>
            <a:r>
              <a:rPr lang="en-US" dirty="0"/>
              <a:t>learning officer safety techniques</a:t>
            </a:r>
          </a:p>
          <a:p>
            <a:pPr lvl="1"/>
            <a:r>
              <a:rPr lang="en-US" dirty="0"/>
              <a:t>responding to </a:t>
            </a:r>
            <a:br>
              <a:rPr lang="en-US" dirty="0"/>
            </a:br>
            <a:r>
              <a:rPr lang="en-US" dirty="0"/>
              <a:t>crime scenes </a:t>
            </a:r>
            <a:br>
              <a:rPr lang="en-US" dirty="0"/>
            </a:br>
            <a:r>
              <a:rPr lang="en-US" dirty="0"/>
              <a:t>in a supportive </a:t>
            </a:r>
            <a:br>
              <a:rPr lang="en-US" dirty="0"/>
            </a:br>
            <a:r>
              <a:rPr lang="en-US" dirty="0"/>
              <a:t>role to the </a:t>
            </a:r>
            <a:br>
              <a:rPr lang="en-US" dirty="0"/>
            </a:br>
            <a:r>
              <a:rPr lang="en-US" dirty="0"/>
              <a:t>first-responders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DE62D0-6464-428D-9EEE-7E340D1927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082" y="4086812"/>
            <a:ext cx="3211393" cy="259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562959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2827</TotalTime>
  <Words>2451</Words>
  <Application>Microsoft Macintosh PowerPoint</Application>
  <PresentationFormat>On-screen Show (4:3)</PresentationFormat>
  <Paragraphs>383</Paragraphs>
  <Slides>57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1" baseType="lpstr">
      <vt:lpstr>Arial</vt:lpstr>
      <vt:lpstr>Calibri</vt:lpstr>
      <vt:lpstr>Calibri Light</vt:lpstr>
      <vt:lpstr>Custom Design</vt:lpstr>
      <vt:lpstr>PowerPoint Presentation</vt:lpstr>
      <vt:lpstr>Objectives</vt:lpstr>
      <vt:lpstr>Main Menu</vt:lpstr>
      <vt:lpstr>PowerPoint Presentation</vt:lpstr>
      <vt:lpstr>Civilian Jobs</vt:lpstr>
      <vt:lpstr>Civilian Jobs</vt:lpstr>
      <vt:lpstr>Sworn Positions</vt:lpstr>
      <vt:lpstr>Non-Sworn Positions</vt:lpstr>
      <vt:lpstr>Civilian Jobs</vt:lpstr>
      <vt:lpstr>Minimum Requirements for Civilian Law Enforcement Careers</vt:lpstr>
      <vt:lpstr>Minimum Requirements for Civilian Law Enforcement Careers</vt:lpstr>
      <vt:lpstr>Career Advancement</vt:lpstr>
      <vt:lpstr>The Success of an Agency</vt:lpstr>
      <vt:lpstr>PowerPoint Presentation</vt:lpstr>
      <vt:lpstr>Emergency Communication</vt:lpstr>
      <vt:lpstr>Procedures for Emergency Communication</vt:lpstr>
      <vt:lpstr>Procedures for Emergency Communication</vt:lpstr>
      <vt:lpstr>Careers in Emergency Communication</vt:lpstr>
      <vt:lpstr>Communications Electronic Technicians</vt:lpstr>
      <vt:lpstr>Telecommunications System Programmers</vt:lpstr>
      <vt:lpstr>Telecommunications System Programmers</vt:lpstr>
      <vt:lpstr>Police Communication Operators</vt:lpstr>
      <vt:lpstr>Media Relations Coordinators</vt:lpstr>
      <vt:lpstr>Emergency Communication Skills</vt:lpstr>
      <vt:lpstr>Emergency Communication Skills</vt:lpstr>
      <vt:lpstr>PowerPoint Presentation</vt:lpstr>
      <vt:lpstr>Community Outreach</vt:lpstr>
      <vt:lpstr>Careers in Community Outreach</vt:lpstr>
      <vt:lpstr>Correctional Staff/Jailers</vt:lpstr>
      <vt:lpstr>Outside Law Firms </vt:lpstr>
      <vt:lpstr>Crime Prevention</vt:lpstr>
      <vt:lpstr>Parking Enforcement</vt:lpstr>
      <vt:lpstr>Parapolice</vt:lpstr>
      <vt:lpstr>Victim Service Providers</vt:lpstr>
      <vt:lpstr>Volunteers</vt:lpstr>
      <vt:lpstr>Records Management</vt:lpstr>
      <vt:lpstr>Security Guards</vt:lpstr>
      <vt:lpstr>Security Guards</vt:lpstr>
      <vt:lpstr>Outside Counselors</vt:lpstr>
      <vt:lpstr>Community Outreach Skills</vt:lpstr>
      <vt:lpstr>PowerPoint Presentation</vt:lpstr>
      <vt:lpstr>Research &amp; Investigation</vt:lpstr>
      <vt:lpstr>Research &amp; Investigation</vt:lpstr>
      <vt:lpstr>Careers in Research &amp; Investigation</vt:lpstr>
      <vt:lpstr>Civilian Investigators</vt:lpstr>
      <vt:lpstr>Information Technology Specialists</vt:lpstr>
      <vt:lpstr>Crime Analysts</vt:lpstr>
      <vt:lpstr>Forensic Technicians</vt:lpstr>
      <vt:lpstr>Intelligence Analysts</vt:lpstr>
      <vt:lpstr>Equipment/Fleet Management</vt:lpstr>
      <vt:lpstr>Property/Evidence Management</vt:lpstr>
      <vt:lpstr>Instructors/Professors of Law Enforcement</vt:lpstr>
      <vt:lpstr>Planners/Researchers</vt:lpstr>
      <vt:lpstr>Research &amp; Investigation Skills</vt:lpstr>
      <vt:lpstr>Resources</vt:lpstr>
      <vt:lpstr>Resources</vt:lpstr>
      <vt:lpstr>Acknowledgements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Civilian Jobs in Law Enforcement</dc:title>
  <dc:creator>Kaitlyn Gibson</dc:creator>
  <cp:lastModifiedBy>Microsoft Office User</cp:lastModifiedBy>
  <cp:revision>98</cp:revision>
  <cp:lastPrinted>2018-03-21T22:04:37Z</cp:lastPrinted>
  <dcterms:created xsi:type="dcterms:W3CDTF">2018-03-21T20:01:38Z</dcterms:created>
  <dcterms:modified xsi:type="dcterms:W3CDTF">2020-12-14T13:51:46Z</dcterms:modified>
</cp:coreProperties>
</file>