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1"/>
  </p:notesMasterIdLst>
  <p:handoutMasterIdLst>
    <p:handoutMasterId r:id="rId42"/>
  </p:handoutMasterIdLst>
  <p:sldIdLst>
    <p:sldId id="256" r:id="rId2"/>
    <p:sldId id="259" r:id="rId3"/>
    <p:sldId id="303" r:id="rId4"/>
    <p:sldId id="276" r:id="rId5"/>
    <p:sldId id="261" r:id="rId6"/>
    <p:sldId id="262" r:id="rId7"/>
    <p:sldId id="290" r:id="rId8"/>
    <p:sldId id="263" r:id="rId9"/>
    <p:sldId id="264" r:id="rId10"/>
    <p:sldId id="265" r:id="rId11"/>
    <p:sldId id="266" r:id="rId12"/>
    <p:sldId id="267" r:id="rId13"/>
    <p:sldId id="268" r:id="rId14"/>
    <p:sldId id="269" r:id="rId15"/>
    <p:sldId id="271" r:id="rId16"/>
    <p:sldId id="272" r:id="rId17"/>
    <p:sldId id="278" r:id="rId18"/>
    <p:sldId id="286" r:id="rId19"/>
    <p:sldId id="282" r:id="rId20"/>
    <p:sldId id="277" r:id="rId21"/>
    <p:sldId id="288" r:id="rId22"/>
    <p:sldId id="296" r:id="rId23"/>
    <p:sldId id="295" r:id="rId24"/>
    <p:sldId id="297" r:id="rId25"/>
    <p:sldId id="298" r:id="rId26"/>
    <p:sldId id="291" r:id="rId27"/>
    <p:sldId id="301" r:id="rId28"/>
    <p:sldId id="279" r:id="rId29"/>
    <p:sldId id="280" r:id="rId30"/>
    <p:sldId id="289" r:id="rId31"/>
    <p:sldId id="300" r:id="rId32"/>
    <p:sldId id="293" r:id="rId33"/>
    <p:sldId id="273" r:id="rId34"/>
    <p:sldId id="274" r:id="rId35"/>
    <p:sldId id="294" r:id="rId36"/>
    <p:sldId id="305" r:id="rId37"/>
    <p:sldId id="306" r:id="rId38"/>
    <p:sldId id="302" r:id="rId39"/>
    <p:sldId id="258" r:id="rId40"/>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2" autoAdjust="0"/>
    <p:restoredTop sz="96024" autoAdjust="0"/>
  </p:normalViewPr>
  <p:slideViewPr>
    <p:cSldViewPr>
      <p:cViewPr varScale="1">
        <p:scale>
          <a:sx n="113" d="100"/>
          <a:sy n="113" d="100"/>
        </p:scale>
        <p:origin x="1248" y="176"/>
      </p:cViewPr>
      <p:guideLst>
        <p:guide orient="horz" pos="2160"/>
        <p:guide pos="2880"/>
      </p:guideLst>
    </p:cSldViewPr>
  </p:slideViewPr>
  <p:outlineViewPr>
    <p:cViewPr>
      <p:scale>
        <a:sx n="33" d="100"/>
        <a:sy n="33" d="100"/>
      </p:scale>
      <p:origin x="0" y="-22956"/>
    </p:cViewPr>
  </p:outlineViewPr>
  <p:notesTextViewPr>
    <p:cViewPr>
      <p:scale>
        <a:sx n="1" d="1"/>
        <a:sy n="1" d="1"/>
      </p:scale>
      <p:origin x="0" y="0"/>
    </p:cViewPr>
  </p:notesTextViewPr>
  <p:sorterViewPr>
    <p:cViewPr>
      <p:scale>
        <a:sx n="100" d="100"/>
        <a:sy n="100" d="100"/>
      </p:scale>
      <p:origin x="0" y="5844"/>
    </p:cViewPr>
  </p:sorterViewPr>
  <p:notesViewPr>
    <p:cSldViewPr>
      <p:cViewPr varScale="1">
        <p:scale>
          <a:sx n="66" d="100"/>
          <a:sy n="66" d="100"/>
        </p:scale>
        <p:origin x="-18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C1580D-90A5-4B0E-AE5A-9264F173DDDD}" type="datetimeFigureOut">
              <a:rPr lang="en-US" smtClean="0"/>
              <a:t>12/1/20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98EB4-3E32-4D88-BA58-A86C09370166}" type="slidenum">
              <a:rPr lang="en-US" smtClean="0"/>
              <a:t>‹#›</a:t>
            </a:fld>
            <a:endParaRPr lang="en-US" dirty="0"/>
          </a:p>
        </p:txBody>
      </p:sp>
    </p:spTree>
    <p:extLst>
      <p:ext uri="{BB962C8B-B14F-4D97-AF65-F5344CB8AC3E}">
        <p14:creationId xmlns:p14="http://schemas.microsoft.com/office/powerpoint/2010/main" val="3938340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ED80E-F35D-445D-8E99-2D91F296EE5D}" type="datetimeFigureOut">
              <a:rPr lang="en-US" smtClean="0"/>
              <a:t>12/1/20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EDBF80-F594-49E7-B020-455DB0170650}" type="slidenum">
              <a:rPr lang="en-US" smtClean="0"/>
              <a:t>‹#›</a:t>
            </a:fld>
            <a:endParaRPr lang="en-US" dirty="0"/>
          </a:p>
        </p:txBody>
      </p:sp>
    </p:spTree>
    <p:extLst>
      <p:ext uri="{BB962C8B-B14F-4D97-AF65-F5344CB8AC3E}">
        <p14:creationId xmlns:p14="http://schemas.microsoft.com/office/powerpoint/2010/main" val="45231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1</a:t>
            </a:fld>
            <a:endParaRPr lang="en-US" dirty="0"/>
          </a:p>
        </p:txBody>
      </p:sp>
    </p:spTree>
    <p:extLst>
      <p:ext uri="{BB962C8B-B14F-4D97-AF65-F5344CB8AC3E}">
        <p14:creationId xmlns:p14="http://schemas.microsoft.com/office/powerpoint/2010/main" val="246332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10</a:t>
            </a:fld>
            <a:endParaRPr lang="en-US" dirty="0"/>
          </a:p>
        </p:txBody>
      </p:sp>
    </p:spTree>
    <p:extLst>
      <p:ext uri="{BB962C8B-B14F-4D97-AF65-F5344CB8AC3E}">
        <p14:creationId xmlns:p14="http://schemas.microsoft.com/office/powerpoint/2010/main" val="171372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11</a:t>
            </a:fld>
            <a:endParaRPr lang="en-US" dirty="0"/>
          </a:p>
        </p:txBody>
      </p:sp>
    </p:spTree>
    <p:extLst>
      <p:ext uri="{BB962C8B-B14F-4D97-AF65-F5344CB8AC3E}">
        <p14:creationId xmlns:p14="http://schemas.microsoft.com/office/powerpoint/2010/main" val="9740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12</a:t>
            </a:fld>
            <a:endParaRPr lang="en-US" dirty="0"/>
          </a:p>
        </p:txBody>
      </p:sp>
    </p:spTree>
    <p:extLst>
      <p:ext uri="{BB962C8B-B14F-4D97-AF65-F5344CB8AC3E}">
        <p14:creationId xmlns:p14="http://schemas.microsoft.com/office/powerpoint/2010/main" val="2321903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13</a:t>
            </a:fld>
            <a:endParaRPr lang="en-US" dirty="0"/>
          </a:p>
        </p:txBody>
      </p:sp>
    </p:spTree>
    <p:extLst>
      <p:ext uri="{BB962C8B-B14F-4D97-AF65-F5344CB8AC3E}">
        <p14:creationId xmlns:p14="http://schemas.microsoft.com/office/powerpoint/2010/main" val="2670624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14</a:t>
            </a:fld>
            <a:endParaRPr lang="en-US" dirty="0"/>
          </a:p>
        </p:txBody>
      </p:sp>
    </p:spTree>
    <p:extLst>
      <p:ext uri="{BB962C8B-B14F-4D97-AF65-F5344CB8AC3E}">
        <p14:creationId xmlns:p14="http://schemas.microsoft.com/office/powerpoint/2010/main" val="575195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15</a:t>
            </a:fld>
            <a:endParaRPr lang="en-US" dirty="0"/>
          </a:p>
        </p:txBody>
      </p:sp>
    </p:spTree>
    <p:extLst>
      <p:ext uri="{BB962C8B-B14F-4D97-AF65-F5344CB8AC3E}">
        <p14:creationId xmlns:p14="http://schemas.microsoft.com/office/powerpoint/2010/main" val="175987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16</a:t>
            </a:fld>
            <a:endParaRPr lang="en-US" dirty="0"/>
          </a:p>
        </p:txBody>
      </p:sp>
    </p:spTree>
    <p:extLst>
      <p:ext uri="{BB962C8B-B14F-4D97-AF65-F5344CB8AC3E}">
        <p14:creationId xmlns:p14="http://schemas.microsoft.com/office/powerpoint/2010/main" val="897353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17</a:t>
            </a:fld>
            <a:endParaRPr lang="en-US" dirty="0"/>
          </a:p>
        </p:txBody>
      </p:sp>
    </p:spTree>
    <p:extLst>
      <p:ext uri="{BB962C8B-B14F-4D97-AF65-F5344CB8AC3E}">
        <p14:creationId xmlns:p14="http://schemas.microsoft.com/office/powerpoint/2010/main" val="1122174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18</a:t>
            </a:fld>
            <a:endParaRPr lang="en-US" dirty="0"/>
          </a:p>
        </p:txBody>
      </p:sp>
    </p:spTree>
    <p:extLst>
      <p:ext uri="{BB962C8B-B14F-4D97-AF65-F5344CB8AC3E}">
        <p14:creationId xmlns:p14="http://schemas.microsoft.com/office/powerpoint/2010/main" val="76526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19</a:t>
            </a:fld>
            <a:endParaRPr lang="en-US" dirty="0"/>
          </a:p>
        </p:txBody>
      </p:sp>
    </p:spTree>
    <p:extLst>
      <p:ext uri="{BB962C8B-B14F-4D97-AF65-F5344CB8AC3E}">
        <p14:creationId xmlns:p14="http://schemas.microsoft.com/office/powerpoint/2010/main" val="360890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2</a:t>
            </a:fld>
            <a:endParaRPr lang="en-US" dirty="0"/>
          </a:p>
        </p:txBody>
      </p:sp>
    </p:spTree>
    <p:extLst>
      <p:ext uri="{BB962C8B-B14F-4D97-AF65-F5344CB8AC3E}">
        <p14:creationId xmlns:p14="http://schemas.microsoft.com/office/powerpoint/2010/main" val="98077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20</a:t>
            </a:fld>
            <a:endParaRPr lang="en-US" dirty="0"/>
          </a:p>
        </p:txBody>
      </p:sp>
    </p:spTree>
    <p:extLst>
      <p:ext uri="{BB962C8B-B14F-4D97-AF65-F5344CB8AC3E}">
        <p14:creationId xmlns:p14="http://schemas.microsoft.com/office/powerpoint/2010/main" val="2012947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21</a:t>
            </a:fld>
            <a:endParaRPr lang="en-US" dirty="0"/>
          </a:p>
        </p:txBody>
      </p:sp>
    </p:spTree>
    <p:extLst>
      <p:ext uri="{BB962C8B-B14F-4D97-AF65-F5344CB8AC3E}">
        <p14:creationId xmlns:p14="http://schemas.microsoft.com/office/powerpoint/2010/main" val="3229764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22</a:t>
            </a:fld>
            <a:endParaRPr lang="en-US" dirty="0"/>
          </a:p>
        </p:txBody>
      </p:sp>
    </p:spTree>
    <p:extLst>
      <p:ext uri="{BB962C8B-B14F-4D97-AF65-F5344CB8AC3E}">
        <p14:creationId xmlns:p14="http://schemas.microsoft.com/office/powerpoint/2010/main" val="3532918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23</a:t>
            </a:fld>
            <a:endParaRPr lang="en-US" dirty="0"/>
          </a:p>
        </p:txBody>
      </p:sp>
    </p:spTree>
    <p:extLst>
      <p:ext uri="{BB962C8B-B14F-4D97-AF65-F5344CB8AC3E}">
        <p14:creationId xmlns:p14="http://schemas.microsoft.com/office/powerpoint/2010/main" val="2482469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24</a:t>
            </a:fld>
            <a:endParaRPr lang="en-US" dirty="0"/>
          </a:p>
        </p:txBody>
      </p:sp>
    </p:spTree>
    <p:extLst>
      <p:ext uri="{BB962C8B-B14F-4D97-AF65-F5344CB8AC3E}">
        <p14:creationId xmlns:p14="http://schemas.microsoft.com/office/powerpoint/2010/main" val="4286689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25</a:t>
            </a:fld>
            <a:endParaRPr lang="en-US" dirty="0"/>
          </a:p>
        </p:txBody>
      </p:sp>
    </p:spTree>
    <p:extLst>
      <p:ext uri="{BB962C8B-B14F-4D97-AF65-F5344CB8AC3E}">
        <p14:creationId xmlns:p14="http://schemas.microsoft.com/office/powerpoint/2010/main" val="1665045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26</a:t>
            </a:fld>
            <a:endParaRPr lang="en-US" dirty="0"/>
          </a:p>
        </p:txBody>
      </p:sp>
    </p:spTree>
    <p:extLst>
      <p:ext uri="{BB962C8B-B14F-4D97-AF65-F5344CB8AC3E}">
        <p14:creationId xmlns:p14="http://schemas.microsoft.com/office/powerpoint/2010/main" val="3230020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27</a:t>
            </a:fld>
            <a:endParaRPr lang="en-US" dirty="0"/>
          </a:p>
        </p:txBody>
      </p:sp>
    </p:spTree>
    <p:extLst>
      <p:ext uri="{BB962C8B-B14F-4D97-AF65-F5344CB8AC3E}">
        <p14:creationId xmlns:p14="http://schemas.microsoft.com/office/powerpoint/2010/main" val="2834095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28</a:t>
            </a:fld>
            <a:endParaRPr lang="en-US" dirty="0"/>
          </a:p>
        </p:txBody>
      </p:sp>
    </p:spTree>
    <p:extLst>
      <p:ext uri="{BB962C8B-B14F-4D97-AF65-F5344CB8AC3E}">
        <p14:creationId xmlns:p14="http://schemas.microsoft.com/office/powerpoint/2010/main" val="797960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29</a:t>
            </a:fld>
            <a:endParaRPr lang="en-US" dirty="0"/>
          </a:p>
        </p:txBody>
      </p:sp>
    </p:spTree>
    <p:extLst>
      <p:ext uri="{BB962C8B-B14F-4D97-AF65-F5344CB8AC3E}">
        <p14:creationId xmlns:p14="http://schemas.microsoft.com/office/powerpoint/2010/main" val="385073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3</a:t>
            </a:fld>
            <a:endParaRPr lang="en-US" dirty="0"/>
          </a:p>
        </p:txBody>
      </p:sp>
    </p:spTree>
    <p:extLst>
      <p:ext uri="{BB962C8B-B14F-4D97-AF65-F5344CB8AC3E}">
        <p14:creationId xmlns:p14="http://schemas.microsoft.com/office/powerpoint/2010/main" val="1380295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30</a:t>
            </a:fld>
            <a:endParaRPr lang="en-US" dirty="0"/>
          </a:p>
        </p:txBody>
      </p:sp>
    </p:spTree>
    <p:extLst>
      <p:ext uri="{BB962C8B-B14F-4D97-AF65-F5344CB8AC3E}">
        <p14:creationId xmlns:p14="http://schemas.microsoft.com/office/powerpoint/2010/main" val="2831565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31</a:t>
            </a:fld>
            <a:endParaRPr lang="en-US" dirty="0"/>
          </a:p>
        </p:txBody>
      </p:sp>
    </p:spTree>
    <p:extLst>
      <p:ext uri="{BB962C8B-B14F-4D97-AF65-F5344CB8AC3E}">
        <p14:creationId xmlns:p14="http://schemas.microsoft.com/office/powerpoint/2010/main" val="162919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32</a:t>
            </a:fld>
            <a:endParaRPr lang="en-US" dirty="0"/>
          </a:p>
        </p:txBody>
      </p:sp>
    </p:spTree>
    <p:extLst>
      <p:ext uri="{BB962C8B-B14F-4D97-AF65-F5344CB8AC3E}">
        <p14:creationId xmlns:p14="http://schemas.microsoft.com/office/powerpoint/2010/main" val="2274284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33</a:t>
            </a:fld>
            <a:endParaRPr lang="en-US" dirty="0"/>
          </a:p>
        </p:txBody>
      </p:sp>
    </p:spTree>
    <p:extLst>
      <p:ext uri="{BB962C8B-B14F-4D97-AF65-F5344CB8AC3E}">
        <p14:creationId xmlns:p14="http://schemas.microsoft.com/office/powerpoint/2010/main" val="586140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34</a:t>
            </a:fld>
            <a:endParaRPr lang="en-US" dirty="0"/>
          </a:p>
        </p:txBody>
      </p:sp>
    </p:spTree>
    <p:extLst>
      <p:ext uri="{BB962C8B-B14F-4D97-AF65-F5344CB8AC3E}">
        <p14:creationId xmlns:p14="http://schemas.microsoft.com/office/powerpoint/2010/main" val="3693419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35</a:t>
            </a:fld>
            <a:endParaRPr lang="en-US" dirty="0"/>
          </a:p>
        </p:txBody>
      </p:sp>
    </p:spTree>
    <p:extLst>
      <p:ext uri="{BB962C8B-B14F-4D97-AF65-F5344CB8AC3E}">
        <p14:creationId xmlns:p14="http://schemas.microsoft.com/office/powerpoint/2010/main" val="1918418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DBF80-F594-49E7-B020-455DB0170650}" type="slidenum">
              <a:rPr lang="en-US" smtClean="0"/>
              <a:t>36</a:t>
            </a:fld>
            <a:endParaRPr lang="en-US" dirty="0"/>
          </a:p>
        </p:txBody>
      </p:sp>
    </p:spTree>
    <p:extLst>
      <p:ext uri="{BB962C8B-B14F-4D97-AF65-F5344CB8AC3E}">
        <p14:creationId xmlns:p14="http://schemas.microsoft.com/office/powerpoint/2010/main" val="1946855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37</a:t>
            </a:fld>
            <a:endParaRPr lang="en-US" dirty="0"/>
          </a:p>
        </p:txBody>
      </p:sp>
    </p:spTree>
    <p:extLst>
      <p:ext uri="{BB962C8B-B14F-4D97-AF65-F5344CB8AC3E}">
        <p14:creationId xmlns:p14="http://schemas.microsoft.com/office/powerpoint/2010/main" val="76779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38</a:t>
            </a:fld>
            <a:endParaRPr lang="en-US" dirty="0"/>
          </a:p>
        </p:txBody>
      </p:sp>
    </p:spTree>
    <p:extLst>
      <p:ext uri="{BB962C8B-B14F-4D97-AF65-F5344CB8AC3E}">
        <p14:creationId xmlns:p14="http://schemas.microsoft.com/office/powerpoint/2010/main" val="1378543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39</a:t>
            </a:fld>
            <a:endParaRPr lang="en-US" dirty="0"/>
          </a:p>
        </p:txBody>
      </p:sp>
    </p:spTree>
    <p:extLst>
      <p:ext uri="{BB962C8B-B14F-4D97-AF65-F5344CB8AC3E}">
        <p14:creationId xmlns:p14="http://schemas.microsoft.com/office/powerpoint/2010/main" val="171690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4</a:t>
            </a:fld>
            <a:endParaRPr lang="en-US" dirty="0"/>
          </a:p>
        </p:txBody>
      </p:sp>
    </p:spTree>
    <p:extLst>
      <p:ext uri="{BB962C8B-B14F-4D97-AF65-F5344CB8AC3E}">
        <p14:creationId xmlns:p14="http://schemas.microsoft.com/office/powerpoint/2010/main" val="133427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5</a:t>
            </a:fld>
            <a:endParaRPr lang="en-US" dirty="0"/>
          </a:p>
        </p:txBody>
      </p:sp>
    </p:spTree>
    <p:extLst>
      <p:ext uri="{BB962C8B-B14F-4D97-AF65-F5344CB8AC3E}">
        <p14:creationId xmlns:p14="http://schemas.microsoft.com/office/powerpoint/2010/main" val="408866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6</a:t>
            </a:fld>
            <a:endParaRPr lang="en-US" dirty="0"/>
          </a:p>
        </p:txBody>
      </p:sp>
    </p:spTree>
    <p:extLst>
      <p:ext uri="{BB962C8B-B14F-4D97-AF65-F5344CB8AC3E}">
        <p14:creationId xmlns:p14="http://schemas.microsoft.com/office/powerpoint/2010/main" val="350017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7</a:t>
            </a:fld>
            <a:endParaRPr lang="en-US" dirty="0"/>
          </a:p>
        </p:txBody>
      </p:sp>
    </p:spTree>
    <p:extLst>
      <p:ext uri="{BB962C8B-B14F-4D97-AF65-F5344CB8AC3E}">
        <p14:creationId xmlns:p14="http://schemas.microsoft.com/office/powerpoint/2010/main" val="76667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DBF80-F594-49E7-B020-455DB0170650}" type="slidenum">
              <a:rPr lang="en-US" smtClean="0"/>
              <a:t>8</a:t>
            </a:fld>
            <a:endParaRPr lang="en-US" dirty="0"/>
          </a:p>
        </p:txBody>
      </p:sp>
    </p:spTree>
    <p:extLst>
      <p:ext uri="{BB962C8B-B14F-4D97-AF65-F5344CB8AC3E}">
        <p14:creationId xmlns:p14="http://schemas.microsoft.com/office/powerpoint/2010/main" val="25818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DBF80-F594-49E7-B020-455DB0170650}" type="slidenum">
              <a:rPr lang="en-US" smtClean="0"/>
              <a:t>9</a:t>
            </a:fld>
            <a:endParaRPr lang="en-US" dirty="0"/>
          </a:p>
        </p:txBody>
      </p:sp>
    </p:spTree>
    <p:extLst>
      <p:ext uri="{BB962C8B-B14F-4D97-AF65-F5344CB8AC3E}">
        <p14:creationId xmlns:p14="http://schemas.microsoft.com/office/powerpoint/2010/main" val="3400456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D8F9DD-A5D2-4B9D-BE1D-E59777732F7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25" y="0"/>
            <a:ext cx="865775" cy="310897"/>
          </a:xfrm>
          <a:prstGeom prst="rect">
            <a:avLst/>
          </a:prstGeom>
        </p:spPr>
      </p:pic>
    </p:spTree>
    <p:extLst>
      <p:ext uri="{BB962C8B-B14F-4D97-AF65-F5344CB8AC3E}">
        <p14:creationId xmlns:p14="http://schemas.microsoft.com/office/powerpoint/2010/main" val="149665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D8F9DD-A5D2-4B9D-BE1D-E59777732F7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25" y="0"/>
            <a:ext cx="865775" cy="310897"/>
          </a:xfrm>
          <a:prstGeom prst="rect">
            <a:avLst/>
          </a:prstGeom>
        </p:spPr>
      </p:pic>
    </p:spTree>
    <p:extLst>
      <p:ext uri="{BB962C8B-B14F-4D97-AF65-F5344CB8AC3E}">
        <p14:creationId xmlns:p14="http://schemas.microsoft.com/office/powerpoint/2010/main" val="243645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D8F9DD-A5D2-4B9D-BE1D-E59777732F7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25" y="0"/>
            <a:ext cx="865775" cy="310897"/>
          </a:xfrm>
          <a:prstGeom prst="rect">
            <a:avLst/>
          </a:prstGeom>
        </p:spPr>
      </p:pic>
    </p:spTree>
    <p:extLst>
      <p:ext uri="{BB962C8B-B14F-4D97-AF65-F5344CB8AC3E}">
        <p14:creationId xmlns:p14="http://schemas.microsoft.com/office/powerpoint/2010/main" val="393445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A36FCD-13AF-4621-AFFB-3866C8CBB61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825" y="6547103"/>
            <a:ext cx="865775" cy="310897"/>
          </a:xfrm>
          <a:prstGeom prst="rect">
            <a:avLst/>
          </a:prstGeom>
        </p:spPr>
      </p:pic>
      <p:sp>
        <p:nvSpPr>
          <p:cNvPr id="2" name="Title 1"/>
          <p:cNvSpPr>
            <a:spLocks noGrp="1"/>
          </p:cNvSpPr>
          <p:nvPr>
            <p:ph type="title"/>
          </p:nvPr>
        </p:nvSpPr>
        <p:spPr>
          <a:xfrm>
            <a:off x="470019" y="-2346"/>
            <a:ext cx="8229600" cy="1207303"/>
          </a:xfrm>
        </p:spPr>
        <p:txBody>
          <a:bodyPr/>
          <a:lstStyle>
            <a:lvl1pPr algn="ct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0018" y="1253330"/>
            <a:ext cx="8229599" cy="5293773"/>
          </a:xfrm>
        </p:spPr>
        <p:txBody>
          <a:bodyPr>
            <a:noAutofit/>
          </a:bodyPr>
          <a:lstStyle>
            <a:lvl1pPr>
              <a:lnSpc>
                <a:spcPct val="100000"/>
              </a:lnSpc>
              <a:spcBef>
                <a:spcPts val="0"/>
              </a:spcBef>
              <a:defRPr sz="3200">
                <a:latin typeface="Arial" panose="020B0604020202020204" pitchFamily="34" charset="0"/>
                <a:cs typeface="Arial" panose="020B0604020202020204" pitchFamily="34" charset="0"/>
              </a:defRPr>
            </a:lvl1pPr>
            <a:lvl2pPr marL="685800" indent="-228600">
              <a:lnSpc>
                <a:spcPct val="100000"/>
              </a:lnSpc>
              <a:spcBef>
                <a:spcPts val="0"/>
              </a:spcBef>
              <a:buFont typeface="Arial" panose="020B0604020202020204" pitchFamily="34" charset="0"/>
              <a:buChar char="−"/>
              <a:defRPr sz="2800">
                <a:latin typeface="Arial" panose="020B0604020202020204" pitchFamily="34" charset="0"/>
                <a:cs typeface="Arial" panose="020B0604020202020204" pitchFamily="34" charset="0"/>
              </a:defRPr>
            </a:lvl2pPr>
            <a:lvl3pPr>
              <a:lnSpc>
                <a:spcPct val="100000"/>
              </a:lnSpc>
              <a:spcBef>
                <a:spcPts val="0"/>
              </a:spcBef>
              <a:defRPr sz="2600">
                <a:latin typeface="Arial" panose="020B0604020202020204" pitchFamily="34" charset="0"/>
                <a:cs typeface="Arial" panose="020B0604020202020204" pitchFamily="34" charset="0"/>
              </a:defRPr>
            </a:lvl3pPr>
            <a:lvl4pPr marL="1600200" indent="-228600">
              <a:lnSpc>
                <a:spcPct val="100000"/>
              </a:lnSpc>
              <a:spcBef>
                <a:spcPts val="0"/>
              </a:spcBef>
              <a:buFont typeface="Arial" panose="020B0604020202020204" pitchFamily="34" charset="0"/>
              <a:buChar char="−"/>
              <a:defRPr sz="2400">
                <a:latin typeface="Arial" panose="020B0604020202020204" pitchFamily="34" charset="0"/>
                <a:cs typeface="Arial" panose="020B0604020202020204" pitchFamily="34" charset="0"/>
              </a:defRPr>
            </a:lvl4pPr>
            <a:lvl5pPr>
              <a:lnSpc>
                <a:spcPct val="100000"/>
              </a:lnSpc>
              <a:spcBef>
                <a:spcPts val="0"/>
              </a:spcBef>
              <a:defRPr sz="2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82D3A163-94BD-4EE6-82E3-96E8AA5A1B07}"/>
              </a:ext>
            </a:extLst>
          </p:cNvPr>
          <p:cNvSpPr txBox="1"/>
          <p:nvPr userDrawn="1"/>
        </p:nvSpPr>
        <p:spPr>
          <a:xfrm>
            <a:off x="6990460" y="6547103"/>
            <a:ext cx="1709157" cy="307777"/>
          </a:xfrm>
          <a:prstGeom prst="rect">
            <a:avLst/>
          </a:prstGeom>
          <a:noFill/>
        </p:spPr>
        <p:txBody>
          <a:bodyPr wrap="square" rtlCol="0">
            <a:spAutoFit/>
          </a:bodyPr>
          <a:lstStyle/>
          <a:p>
            <a:pPr algn="r"/>
            <a:fld id="{08C58360-7E0F-43A3-B29F-F2B4CB06C34C}" type="slidenum">
              <a:rPr lang="en-US" sz="1400" smtClean="0"/>
              <a:pPr algn="r"/>
              <a:t>‹#›</a:t>
            </a:fld>
            <a:endParaRPr lang="en-US" sz="1400" dirty="0"/>
          </a:p>
        </p:txBody>
      </p:sp>
    </p:spTree>
    <p:extLst>
      <p:ext uri="{BB962C8B-B14F-4D97-AF65-F5344CB8AC3E}">
        <p14:creationId xmlns:p14="http://schemas.microsoft.com/office/powerpoint/2010/main" val="1501593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3F971-A21B-4553-9B32-1B9AA0B33A9D}" type="datetimeFigureOut">
              <a:rPr lang="en-US" smtClean="0"/>
              <a:t>12/1/20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86DE-BF92-4D67-96D9-B989AB886097}" type="slidenum">
              <a:rPr lang="en-US" smtClean="0"/>
              <a:t>‹#›</a:t>
            </a:fld>
            <a:endParaRPr lang="en-US"/>
          </a:p>
        </p:txBody>
      </p:sp>
    </p:spTree>
    <p:extLst>
      <p:ext uri="{BB962C8B-B14F-4D97-AF65-F5344CB8AC3E}">
        <p14:creationId xmlns:p14="http://schemas.microsoft.com/office/powerpoint/2010/main" val="2123902920"/>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7"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slide" Target="slide1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AF52AD-6432-466C-9C21-C3DC2D65E6D8}"/>
              </a:ext>
            </a:extLst>
          </p:cNvPr>
          <p:cNvSpPr>
            <a:spLocks noGrp="1"/>
          </p:cNvSpPr>
          <p:nvPr>
            <p:ph type="title" idx="4294967295"/>
          </p:nvPr>
        </p:nvSpPr>
        <p:spPr>
          <a:xfrm>
            <a:off x="0" y="-533400"/>
            <a:ext cx="9144000" cy="533400"/>
          </a:xfrm>
        </p:spPr>
        <p:txBody>
          <a:bodyPr vert="horz" lIns="91440" tIns="45720" rIns="91440" bIns="45720" rtlCol="0" anchor="b">
            <a:normAutofit/>
          </a:bodyPr>
          <a:lstStyle/>
          <a:p>
            <a:pPr algn="ctr"/>
            <a:r>
              <a:rPr lang="en-US" sz="2000" dirty="0">
                <a:latin typeface="Arial" panose="020B0604020202020204" pitchFamily="34" charset="0"/>
                <a:cs typeface="Arial" panose="020B0604020202020204" pitchFamily="34" charset="0"/>
              </a:rPr>
              <a:t>Written Reports In Law Enforcement</a:t>
            </a:r>
          </a:p>
        </p:txBody>
      </p:sp>
    </p:spTree>
    <p:extLst>
      <p:ext uri="{BB962C8B-B14F-4D97-AF65-F5344CB8AC3E}">
        <p14:creationId xmlns:p14="http://schemas.microsoft.com/office/powerpoint/2010/main" val="423417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Clarity</a:t>
            </a:r>
          </a:p>
        </p:txBody>
      </p:sp>
      <p:sp>
        <p:nvSpPr>
          <p:cNvPr id="3" name="Content Placeholder 2"/>
          <p:cNvSpPr>
            <a:spLocks noGrp="1"/>
          </p:cNvSpPr>
          <p:nvPr>
            <p:ph idx="1"/>
          </p:nvPr>
        </p:nvSpPr>
        <p:spPr/>
        <p:txBody>
          <a:bodyPr/>
          <a:lstStyle/>
          <a:p>
            <a:r>
              <a:rPr lang="en-US"/>
              <a:t>Requires writing content which is easily understandable </a:t>
            </a:r>
          </a:p>
          <a:p>
            <a:r>
              <a:rPr lang="en-US"/>
              <a:t>Involves:</a:t>
            </a:r>
          </a:p>
          <a:p>
            <a:pPr lvl="1"/>
            <a:r>
              <a:rPr lang="en-US"/>
              <a:t>using terms familiar to the audience </a:t>
            </a:r>
          </a:p>
          <a:p>
            <a:pPr lvl="1"/>
            <a:r>
              <a:rPr lang="en-US"/>
              <a:t>defining unfamiliar words when necessary</a:t>
            </a:r>
          </a:p>
          <a:p>
            <a:pPr lvl="1"/>
            <a:r>
              <a:rPr lang="en-US"/>
              <a:t>explaining difficult concepts in simplified language</a:t>
            </a:r>
          </a:p>
          <a:p>
            <a:pPr lvl="1"/>
            <a:r>
              <a:rPr lang="en-US"/>
              <a:t>avoiding complex words to look impressive</a:t>
            </a:r>
            <a:endParaRPr lang="en-US" dirty="0"/>
          </a:p>
        </p:txBody>
      </p:sp>
    </p:spTree>
    <p:extLst>
      <p:ext uri="{BB962C8B-B14F-4D97-AF65-F5344CB8AC3E}">
        <p14:creationId xmlns:p14="http://schemas.microsoft.com/office/powerpoint/2010/main" val="139377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Clarity</a:t>
            </a:r>
          </a:p>
        </p:txBody>
      </p:sp>
      <p:sp>
        <p:nvSpPr>
          <p:cNvPr id="3" name="Content Placeholder 2"/>
          <p:cNvSpPr>
            <a:spLocks noGrp="1"/>
          </p:cNvSpPr>
          <p:nvPr>
            <p:ph idx="1"/>
          </p:nvPr>
        </p:nvSpPr>
        <p:spPr/>
        <p:txBody>
          <a:bodyPr/>
          <a:lstStyle/>
          <a:p>
            <a:r>
              <a:rPr lang="en-US" dirty="0"/>
              <a:t>Involves:</a:t>
            </a:r>
          </a:p>
          <a:p>
            <a:pPr lvl="1"/>
            <a:r>
              <a:rPr lang="en-US" dirty="0"/>
              <a:t>using concrete language</a:t>
            </a:r>
          </a:p>
          <a:p>
            <a:pPr lvl="2"/>
            <a:r>
              <a:rPr lang="en-US" dirty="0"/>
              <a:t>do not use figurative or metaphorical language which requires interpretation</a:t>
            </a:r>
          </a:p>
          <a:p>
            <a:pPr lvl="1"/>
            <a:r>
              <a:rPr lang="en-US" dirty="0"/>
              <a:t>using an outline to ensure logical organization of information</a:t>
            </a:r>
          </a:p>
        </p:txBody>
      </p:sp>
      <p:pic>
        <p:nvPicPr>
          <p:cNvPr id="6" name="Picture 5" descr="Image of two woman looking at a comput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900216"/>
            <a:ext cx="3841102" cy="2562015"/>
          </a:xfrm>
          <a:prstGeom prst="rect">
            <a:avLst/>
          </a:prstGeom>
        </p:spPr>
      </p:pic>
    </p:spTree>
    <p:extLst>
      <p:ext uri="{BB962C8B-B14F-4D97-AF65-F5344CB8AC3E}">
        <p14:creationId xmlns:p14="http://schemas.microsoft.com/office/powerpoint/2010/main" val="341695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Conciseness</a:t>
            </a:r>
          </a:p>
        </p:txBody>
      </p:sp>
      <p:sp>
        <p:nvSpPr>
          <p:cNvPr id="3" name="Content Placeholder 2"/>
          <p:cNvSpPr>
            <a:spLocks noGrp="1"/>
          </p:cNvSpPr>
          <p:nvPr>
            <p:ph idx="1"/>
          </p:nvPr>
        </p:nvSpPr>
        <p:spPr/>
        <p:txBody>
          <a:bodyPr/>
          <a:lstStyle/>
          <a:p>
            <a:r>
              <a:rPr lang="en-US" dirty="0"/>
              <a:t>Aids with clarity and allows the audience to easily identify essential information</a:t>
            </a:r>
          </a:p>
          <a:p>
            <a:r>
              <a:rPr lang="en-US" dirty="0"/>
              <a:t>Involves:</a:t>
            </a:r>
          </a:p>
          <a:p>
            <a:pPr lvl="1"/>
            <a:r>
              <a:rPr lang="en-US" dirty="0"/>
              <a:t>removing extra or unnecessary words</a:t>
            </a:r>
          </a:p>
          <a:p>
            <a:pPr lvl="2"/>
            <a:r>
              <a:rPr lang="en-US" dirty="0"/>
              <a:t>for example, use “result” instead of “end result”</a:t>
            </a:r>
          </a:p>
          <a:p>
            <a:pPr lvl="1"/>
            <a:r>
              <a:rPr lang="en-US" dirty="0"/>
              <a:t>including necessary information</a:t>
            </a:r>
          </a:p>
        </p:txBody>
      </p:sp>
      <p:pic>
        <p:nvPicPr>
          <p:cNvPr id="7" name="Picture 6" descr="Image of a man in a suit looking confused at a comput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1488" y="4318641"/>
            <a:ext cx="3341023" cy="2228462"/>
          </a:xfrm>
          <a:prstGeom prst="rect">
            <a:avLst/>
          </a:prstGeom>
        </p:spPr>
      </p:pic>
    </p:spTree>
    <p:extLst>
      <p:ext uri="{BB962C8B-B14F-4D97-AF65-F5344CB8AC3E}">
        <p14:creationId xmlns:p14="http://schemas.microsoft.com/office/powerpoint/2010/main" val="368963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t>
            </a:r>
          </a:p>
        </p:txBody>
      </p:sp>
      <p:sp>
        <p:nvSpPr>
          <p:cNvPr id="3" name="Content Placeholder 2"/>
          <p:cNvSpPr>
            <a:spLocks noGrp="1"/>
          </p:cNvSpPr>
          <p:nvPr>
            <p:ph idx="1"/>
          </p:nvPr>
        </p:nvSpPr>
        <p:spPr/>
        <p:txBody>
          <a:bodyPr/>
          <a:lstStyle/>
          <a:p>
            <a:r>
              <a:rPr lang="en-US" dirty="0"/>
              <a:t>Allows the audience to find appropriate information quickly</a:t>
            </a:r>
          </a:p>
          <a:p>
            <a:pPr lvl="1"/>
            <a:r>
              <a:rPr lang="en-US" dirty="0"/>
              <a:t>provides scannability</a:t>
            </a:r>
          </a:p>
          <a:p>
            <a:r>
              <a:rPr lang="en-US" dirty="0"/>
              <a:t>Requires:</a:t>
            </a:r>
          </a:p>
          <a:p>
            <a:pPr lvl="1"/>
            <a:r>
              <a:rPr lang="en-US" dirty="0"/>
              <a:t>presenting information in a logical order</a:t>
            </a:r>
          </a:p>
          <a:p>
            <a:pPr lvl="1"/>
            <a:r>
              <a:rPr lang="en-US" dirty="0"/>
              <a:t>using headings and graphic elements to indicate where information is located</a:t>
            </a:r>
          </a:p>
          <a:p>
            <a:pPr lvl="1"/>
            <a:r>
              <a:rPr lang="en-US" dirty="0"/>
              <a:t>structuring the narrative by writing the report in active voice (first person) </a:t>
            </a:r>
          </a:p>
        </p:txBody>
      </p:sp>
      <p:sp>
        <p:nvSpPr>
          <p:cNvPr id="5" name="TextBox 4"/>
          <p:cNvSpPr txBox="1"/>
          <p:nvPr/>
        </p:nvSpPr>
        <p:spPr>
          <a:xfrm>
            <a:off x="444382" y="6153090"/>
            <a:ext cx="8255235" cy="400110"/>
          </a:xfrm>
          <a:prstGeom prst="rect">
            <a:avLst/>
          </a:prstGeom>
          <a:noFill/>
          <a:ln>
            <a:solidFill>
              <a:srgbClr val="152848"/>
            </a:solidFill>
          </a:ln>
        </p:spPr>
        <p:txBody>
          <a:bodyPr wrap="square" rtlCol="0">
            <a:spAutoFit/>
          </a:bodyPr>
          <a:lstStyle/>
          <a:p>
            <a:r>
              <a:rPr lang="en-US" sz="2000" dirty="0">
                <a:latin typeface="Arial" panose="020B0604020202020204" pitchFamily="34" charset="0"/>
                <a:cs typeface="Arial" panose="020B0604020202020204" pitchFamily="34" charset="0"/>
              </a:rPr>
              <a:t>Scannability - ability for a text to be read quickly in a glance </a:t>
            </a:r>
          </a:p>
        </p:txBody>
      </p:sp>
    </p:spTree>
    <p:extLst>
      <p:ext uri="{BB962C8B-B14F-4D97-AF65-F5344CB8AC3E}">
        <p14:creationId xmlns:p14="http://schemas.microsoft.com/office/powerpoint/2010/main" val="315062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r>
              <a:rPr lang="en-US" dirty="0"/>
              <a:t>Include facts and statistics</a:t>
            </a:r>
          </a:p>
          <a:p>
            <a:pPr lvl="1"/>
            <a:r>
              <a:rPr lang="en-US" dirty="0"/>
              <a:t>objective details based on results from research and investigation</a:t>
            </a:r>
          </a:p>
          <a:p>
            <a:r>
              <a:rPr lang="en-US" dirty="0"/>
              <a:t>Are used to develop and support conclusions</a:t>
            </a:r>
          </a:p>
        </p:txBody>
      </p:sp>
      <p:pic>
        <p:nvPicPr>
          <p:cNvPr id="6" name="Picture 5" descr="Image of a scientist looking at data in  a fold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504" y="3923236"/>
            <a:ext cx="3934626" cy="2624396"/>
          </a:xfrm>
          <a:prstGeom prst="rect">
            <a:avLst/>
          </a:prstGeom>
        </p:spPr>
      </p:pic>
    </p:spTree>
    <p:extLst>
      <p:ext uri="{BB962C8B-B14F-4D97-AF65-F5344CB8AC3E}">
        <p14:creationId xmlns:p14="http://schemas.microsoft.com/office/powerpoint/2010/main" val="300025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Genres in Law Enforcement </a:t>
            </a:r>
          </a:p>
        </p:txBody>
      </p:sp>
      <p:sp>
        <p:nvSpPr>
          <p:cNvPr id="3" name="Content Placeholder 2"/>
          <p:cNvSpPr>
            <a:spLocks noGrp="1"/>
          </p:cNvSpPr>
          <p:nvPr>
            <p:ph idx="1"/>
          </p:nvPr>
        </p:nvSpPr>
        <p:spPr/>
        <p:txBody>
          <a:bodyPr/>
          <a:lstStyle/>
          <a:p>
            <a:r>
              <a:rPr lang="en-US" dirty="0"/>
              <a:t>Include:</a:t>
            </a:r>
          </a:p>
          <a:p>
            <a:pPr lvl="1"/>
            <a:r>
              <a:rPr lang="en-US" dirty="0"/>
              <a:t>police call sheet</a:t>
            </a:r>
          </a:p>
          <a:p>
            <a:pPr lvl="1"/>
            <a:r>
              <a:rPr lang="en-US" dirty="0"/>
              <a:t>incident report</a:t>
            </a:r>
          </a:p>
          <a:p>
            <a:pPr lvl="1"/>
            <a:r>
              <a:rPr lang="en-US" dirty="0"/>
              <a:t>supplemental reports</a:t>
            </a:r>
          </a:p>
        </p:txBody>
      </p:sp>
      <p:pic>
        <p:nvPicPr>
          <p:cNvPr id="7" name="Picture 6" descr="Image of a person filling out a form.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447800"/>
            <a:ext cx="3011431" cy="3011431"/>
          </a:xfrm>
          <a:prstGeom prst="rect">
            <a:avLst/>
          </a:prstGeom>
        </p:spPr>
      </p:pic>
      <p:sp>
        <p:nvSpPr>
          <p:cNvPr id="5" name="TextBox 4"/>
          <p:cNvSpPr txBox="1"/>
          <p:nvPr/>
        </p:nvSpPr>
        <p:spPr>
          <a:xfrm>
            <a:off x="444383" y="5229761"/>
            <a:ext cx="8255234" cy="1323439"/>
          </a:xfrm>
          <a:prstGeom prst="rect">
            <a:avLst/>
          </a:prstGeom>
          <a:noFill/>
          <a:ln>
            <a:solidFill>
              <a:srgbClr val="152848"/>
            </a:solidFill>
          </a:ln>
        </p:spPr>
        <p:txBody>
          <a:bodyPr wrap="square" rtlCol="0">
            <a:spAutoFit/>
          </a:bodyPr>
          <a:lstStyle/>
          <a:p>
            <a:r>
              <a:rPr lang="en-US" sz="2000" dirty="0">
                <a:latin typeface="Arial" panose="020B0604020202020204" pitchFamily="34" charset="0"/>
                <a:cs typeface="Arial" panose="020B0604020202020204" pitchFamily="34" charset="0"/>
              </a:rPr>
              <a:t>Genre: refers to a group or classification of texts which are similar in style, form or subject matter. Genre is commonly used to classify creative writing (e.g. science fiction, romance, mystery), but genre can be used to classify technical writing as well. </a:t>
            </a:r>
          </a:p>
        </p:txBody>
      </p:sp>
    </p:spTree>
    <p:extLst>
      <p:ext uri="{BB962C8B-B14F-4D97-AF65-F5344CB8AC3E}">
        <p14:creationId xmlns:p14="http://schemas.microsoft.com/office/powerpoint/2010/main" val="626224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Genre</a:t>
            </a:r>
          </a:p>
        </p:txBody>
      </p:sp>
      <p:sp>
        <p:nvSpPr>
          <p:cNvPr id="3" name="Content Placeholder 2"/>
          <p:cNvSpPr>
            <a:spLocks noGrp="1"/>
          </p:cNvSpPr>
          <p:nvPr>
            <p:ph idx="1"/>
          </p:nvPr>
        </p:nvSpPr>
        <p:spPr/>
        <p:txBody>
          <a:bodyPr/>
          <a:lstStyle/>
          <a:p>
            <a:r>
              <a:rPr lang="en-US" dirty="0"/>
              <a:t>Dictates how to format technical documents</a:t>
            </a:r>
          </a:p>
          <a:p>
            <a:pPr lvl="1"/>
            <a:r>
              <a:rPr lang="en-US" dirty="0"/>
              <a:t>genre expectations explain how to write, what to write and how to organize and distribute text</a:t>
            </a:r>
          </a:p>
        </p:txBody>
      </p:sp>
      <p:pic>
        <p:nvPicPr>
          <p:cNvPr id="6" name="Picture 5" descr="Image of a calculator, journal, and binder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1627" y="3429000"/>
            <a:ext cx="4280746" cy="2889503"/>
          </a:xfrm>
          <a:prstGeom prst="rect">
            <a:avLst/>
          </a:prstGeom>
        </p:spPr>
      </p:pic>
      <p:pic>
        <p:nvPicPr>
          <p:cNvPr id="11" name="Picture 10" descr="Links to Main Menu">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15200" y="6172200"/>
            <a:ext cx="914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41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72154-2773-4AC1-9A68-7884CC9EB471}"/>
              </a:ext>
            </a:extLst>
          </p:cNvPr>
          <p:cNvSpPr>
            <a:spLocks noGrp="1"/>
          </p:cNvSpPr>
          <p:nvPr>
            <p:ph type="title" idx="4294967295"/>
          </p:nvPr>
        </p:nvSpPr>
        <p:spPr>
          <a:xfrm>
            <a:off x="0" y="-533400"/>
            <a:ext cx="9144000" cy="533400"/>
          </a:xfrm>
        </p:spPr>
        <p:txBody>
          <a:bodyPr vert="horz" lIns="91440" tIns="45720" rIns="91440" bIns="45720" rtlCol="0" anchor="b">
            <a:normAutofit/>
          </a:bodyPr>
          <a:lstStyle/>
          <a:p>
            <a:pPr algn="ctr"/>
            <a:r>
              <a:rPr lang="en-US" sz="2000" dirty="0">
                <a:latin typeface="Arial" panose="020B0604020202020204" pitchFamily="34" charset="0"/>
                <a:cs typeface="Arial" panose="020B0604020202020204" pitchFamily="34" charset="0"/>
              </a:rPr>
              <a:t>Types Of Reports</a:t>
            </a:r>
          </a:p>
        </p:txBody>
      </p:sp>
    </p:spTree>
    <p:extLst>
      <p:ext uri="{BB962C8B-B14F-4D97-AF65-F5344CB8AC3E}">
        <p14:creationId xmlns:p14="http://schemas.microsoft.com/office/powerpoint/2010/main" val="3905524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Documents </a:t>
            </a:r>
          </a:p>
        </p:txBody>
      </p:sp>
      <p:sp>
        <p:nvSpPr>
          <p:cNvPr id="3" name="Content Placeholder 2"/>
          <p:cNvSpPr>
            <a:spLocks noGrp="1"/>
          </p:cNvSpPr>
          <p:nvPr>
            <p:ph idx="1"/>
          </p:nvPr>
        </p:nvSpPr>
        <p:spPr/>
        <p:txBody>
          <a:bodyPr/>
          <a:lstStyle/>
          <a:p>
            <a:r>
              <a:rPr lang="en-US" dirty="0"/>
              <a:t>Are considered legal documents</a:t>
            </a:r>
          </a:p>
          <a:p>
            <a:pPr lvl="1"/>
            <a:r>
              <a:rPr lang="en-US" dirty="0"/>
              <a:t>used in court as evidence </a:t>
            </a:r>
          </a:p>
          <a:p>
            <a:pPr lvl="1"/>
            <a:r>
              <a:rPr lang="en-US" dirty="0"/>
              <a:t>cannot be altered once created </a:t>
            </a:r>
          </a:p>
          <a:p>
            <a:r>
              <a:rPr lang="en-US" dirty="0"/>
              <a:t>Are not always accessible to the public</a:t>
            </a:r>
          </a:p>
          <a:p>
            <a:pPr lvl="1"/>
            <a:r>
              <a:rPr lang="en-US" dirty="0"/>
              <a:t>may be used in ongoing court cases</a:t>
            </a:r>
          </a:p>
          <a:p>
            <a:pPr lvl="1"/>
            <a:r>
              <a:rPr lang="en-US" dirty="0"/>
              <a:t>may allow for retaliation</a:t>
            </a:r>
          </a:p>
          <a:p>
            <a:pPr lvl="2"/>
            <a:r>
              <a:rPr lang="en-US" dirty="0"/>
              <a:t>endangering individuals’ safety</a:t>
            </a:r>
          </a:p>
          <a:p>
            <a:r>
              <a:rPr lang="en-US" dirty="0"/>
              <a:t>Are often formatted differently by various departments</a:t>
            </a:r>
          </a:p>
        </p:txBody>
      </p:sp>
    </p:spTree>
    <p:extLst>
      <p:ext uri="{BB962C8B-B14F-4D97-AF65-F5344CB8AC3E}">
        <p14:creationId xmlns:p14="http://schemas.microsoft.com/office/powerpoint/2010/main" val="275157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Reports</a:t>
            </a:r>
          </a:p>
        </p:txBody>
      </p:sp>
      <p:sp>
        <p:nvSpPr>
          <p:cNvPr id="3" name="Content Placeholder 2"/>
          <p:cNvSpPr>
            <a:spLocks noGrp="1"/>
          </p:cNvSpPr>
          <p:nvPr>
            <p:ph idx="1"/>
          </p:nvPr>
        </p:nvSpPr>
        <p:spPr/>
        <p:txBody>
          <a:bodyPr/>
          <a:lstStyle/>
          <a:p>
            <a:r>
              <a:rPr lang="en-US" dirty="0"/>
              <a:t>Include:</a:t>
            </a:r>
          </a:p>
          <a:p>
            <a:pPr lvl="1"/>
            <a:r>
              <a:rPr lang="en-US" dirty="0"/>
              <a:t>police call sheets</a:t>
            </a:r>
          </a:p>
          <a:p>
            <a:pPr lvl="1"/>
            <a:r>
              <a:rPr lang="en-US" dirty="0"/>
              <a:t>incident reports </a:t>
            </a:r>
          </a:p>
          <a:p>
            <a:pPr lvl="1"/>
            <a:r>
              <a:rPr lang="en-US" dirty="0"/>
              <a:t>supplemental reports </a:t>
            </a:r>
          </a:p>
        </p:txBody>
      </p:sp>
      <p:pic>
        <p:nvPicPr>
          <p:cNvPr id="6" name="Picture 5" descr="Image of a police officer writing in a notebook.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3476243"/>
            <a:ext cx="4724400" cy="3070860"/>
          </a:xfrm>
          <a:prstGeom prst="rect">
            <a:avLst/>
          </a:prstGeom>
        </p:spPr>
      </p:pic>
    </p:spTree>
    <p:extLst>
      <p:ext uri="{BB962C8B-B14F-4D97-AF65-F5344CB8AC3E}">
        <p14:creationId xmlns:p14="http://schemas.microsoft.com/office/powerpoint/2010/main" val="164244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To describe the components of a police call sheet, an incident report and a supplemental report, as well as why each is important.</a:t>
            </a:r>
          </a:p>
          <a:p>
            <a:r>
              <a:rPr lang="en-US" dirty="0"/>
              <a:t>To write clear, coherent law enforcement  reports.</a:t>
            </a:r>
          </a:p>
          <a:p>
            <a:r>
              <a:rPr lang="en-US" dirty="0"/>
              <a:t>To demonstrate obtaining the appropriate information in a police call sheet, an incident report and a supplemental report.</a:t>
            </a:r>
          </a:p>
        </p:txBody>
      </p:sp>
    </p:spTree>
    <p:extLst>
      <p:ext uri="{BB962C8B-B14F-4D97-AF65-F5344CB8AC3E}">
        <p14:creationId xmlns:p14="http://schemas.microsoft.com/office/powerpoint/2010/main" val="208376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Police Call Sheets</a:t>
            </a:r>
          </a:p>
        </p:txBody>
      </p:sp>
      <p:sp>
        <p:nvSpPr>
          <p:cNvPr id="3" name="Content Placeholder 2"/>
          <p:cNvSpPr>
            <a:spLocks noGrp="1"/>
          </p:cNvSpPr>
          <p:nvPr>
            <p:ph idx="1"/>
          </p:nvPr>
        </p:nvSpPr>
        <p:spPr/>
        <p:txBody>
          <a:bodyPr/>
          <a:lstStyle/>
          <a:p>
            <a:r>
              <a:rPr lang="en-US" dirty="0"/>
              <a:t>Are also referred to as “call logs”</a:t>
            </a:r>
          </a:p>
          <a:p>
            <a:r>
              <a:rPr lang="en-US" dirty="0"/>
              <a:t>Are used when documenting incoming 911 calls</a:t>
            </a:r>
          </a:p>
          <a:p>
            <a:pPr lvl="1"/>
            <a:r>
              <a:rPr lang="en-US" dirty="0"/>
              <a:t>can be viewed by the public for informational purposes only</a:t>
            </a:r>
          </a:p>
          <a:p>
            <a:pPr lvl="2"/>
            <a:r>
              <a:rPr lang="en-US" dirty="0"/>
              <a:t>does not document</a:t>
            </a:r>
            <a:br>
              <a:rPr lang="en-US" dirty="0"/>
            </a:br>
            <a:r>
              <a:rPr lang="en-US" dirty="0"/>
              <a:t>whether a person is</a:t>
            </a:r>
            <a:br>
              <a:rPr lang="en-US" dirty="0"/>
            </a:br>
            <a:r>
              <a:rPr lang="en-US" dirty="0"/>
              <a:t>guilty or charged with</a:t>
            </a:r>
            <a:br>
              <a:rPr lang="en-US" dirty="0"/>
            </a:br>
            <a:r>
              <a:rPr lang="en-US" dirty="0"/>
              <a:t>a crime</a:t>
            </a:r>
          </a:p>
        </p:txBody>
      </p:sp>
      <p:pic>
        <p:nvPicPr>
          <p:cNvPr id="6" name="Picture 5" descr="Image of a woman with a headset on working on various computers. .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657600"/>
            <a:ext cx="3048000" cy="2459736"/>
          </a:xfrm>
          <a:prstGeom prst="rect">
            <a:avLst/>
          </a:prstGeom>
        </p:spPr>
      </p:pic>
    </p:spTree>
    <p:extLst>
      <p:ext uri="{BB962C8B-B14F-4D97-AF65-F5344CB8AC3E}">
        <p14:creationId xmlns:p14="http://schemas.microsoft.com/office/powerpoint/2010/main" val="1575294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Police Call Sheets</a:t>
            </a:r>
          </a:p>
        </p:txBody>
      </p:sp>
      <p:sp>
        <p:nvSpPr>
          <p:cNvPr id="3" name="Content Placeholder 2"/>
          <p:cNvSpPr>
            <a:spLocks noGrp="1"/>
          </p:cNvSpPr>
          <p:nvPr>
            <p:ph idx="1"/>
          </p:nvPr>
        </p:nvSpPr>
        <p:spPr/>
        <p:txBody>
          <a:bodyPr/>
          <a:lstStyle/>
          <a:p>
            <a:r>
              <a:rPr lang="en-US" dirty="0"/>
              <a:t>Are a collaboration between the 911 operator and the police officer</a:t>
            </a:r>
          </a:p>
          <a:p>
            <a:pPr lvl="1"/>
            <a:r>
              <a:rPr lang="en-US" dirty="0"/>
              <a:t>911 operators record the initial information</a:t>
            </a:r>
          </a:p>
          <a:p>
            <a:pPr lvl="2"/>
            <a:r>
              <a:rPr lang="en-US" dirty="0"/>
              <a:t>name, location and a brief summary of the situation</a:t>
            </a:r>
          </a:p>
          <a:p>
            <a:pPr lvl="1"/>
            <a:r>
              <a:rPr lang="en-US" dirty="0"/>
              <a:t>police officers record continued information at the scene </a:t>
            </a:r>
          </a:p>
          <a:p>
            <a:pPr lvl="2"/>
            <a:r>
              <a:rPr lang="en-US" dirty="0"/>
              <a:t>name, address, birthdate, a description of the situation, why the 911 call was made and what was done at the scene to attempt to resolve the situation</a:t>
            </a:r>
          </a:p>
        </p:txBody>
      </p:sp>
    </p:spTree>
    <p:extLst>
      <p:ext uri="{BB962C8B-B14F-4D97-AF65-F5344CB8AC3E}">
        <p14:creationId xmlns:p14="http://schemas.microsoft.com/office/powerpoint/2010/main" val="3364936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911 Operators</a:t>
            </a:r>
          </a:p>
        </p:txBody>
      </p:sp>
      <p:sp>
        <p:nvSpPr>
          <p:cNvPr id="3" name="Content Placeholder 2"/>
          <p:cNvSpPr>
            <a:spLocks noGrp="1"/>
          </p:cNvSpPr>
          <p:nvPr>
            <p:ph idx="1"/>
          </p:nvPr>
        </p:nvSpPr>
        <p:spPr/>
        <p:txBody>
          <a:bodyPr/>
          <a:lstStyle/>
          <a:p>
            <a:r>
              <a:rPr lang="en-US" dirty="0"/>
              <a:t>Ask specific questions to gather as much information as possible in order to dispatch the correct officials to the incident </a:t>
            </a:r>
          </a:p>
          <a:p>
            <a:r>
              <a:rPr lang="en-US" dirty="0"/>
              <a:t>Are trained to remain calm in intense situations and provide the caller with as much assistance as possible</a:t>
            </a:r>
          </a:p>
          <a:p>
            <a:pPr lvl="1"/>
            <a:r>
              <a:rPr lang="en-US" dirty="0"/>
              <a:t>many operators are trained to provide real-time instruction in CPR and first aid while dispatching emergency personnel at the same time</a:t>
            </a:r>
          </a:p>
        </p:txBody>
      </p:sp>
    </p:spTree>
    <p:extLst>
      <p:ext uri="{BB962C8B-B14F-4D97-AF65-F5344CB8AC3E}">
        <p14:creationId xmlns:p14="http://schemas.microsoft.com/office/powerpoint/2010/main" val="395856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911 Operators</a:t>
            </a:r>
          </a:p>
        </p:txBody>
      </p:sp>
      <p:sp>
        <p:nvSpPr>
          <p:cNvPr id="3" name="Content Placeholder 2"/>
          <p:cNvSpPr>
            <a:spLocks noGrp="1"/>
          </p:cNvSpPr>
          <p:nvPr>
            <p:ph idx="1"/>
          </p:nvPr>
        </p:nvSpPr>
        <p:spPr/>
        <p:txBody>
          <a:bodyPr/>
          <a:lstStyle/>
          <a:p>
            <a:r>
              <a:rPr lang="en-US" dirty="0"/>
              <a:t>Ask questions pertaining to the following information:</a:t>
            </a:r>
          </a:p>
          <a:p>
            <a:pPr lvl="1"/>
            <a:r>
              <a:rPr lang="en-US" dirty="0"/>
              <a:t>address of the emergency </a:t>
            </a:r>
          </a:p>
          <a:p>
            <a:pPr lvl="1"/>
            <a:r>
              <a:rPr lang="en-US" dirty="0"/>
              <a:t>call back number for verification </a:t>
            </a:r>
          </a:p>
          <a:p>
            <a:pPr lvl="1"/>
            <a:r>
              <a:rPr lang="en-US" dirty="0"/>
              <a:t>caller’s name and if they</a:t>
            </a:r>
            <a:br>
              <a:rPr lang="en-US" dirty="0"/>
            </a:br>
            <a:r>
              <a:rPr lang="en-US" dirty="0"/>
              <a:t>are involved </a:t>
            </a:r>
          </a:p>
          <a:p>
            <a:pPr lvl="1"/>
            <a:r>
              <a:rPr lang="en-US" dirty="0"/>
              <a:t>person’s problem or the type</a:t>
            </a:r>
            <a:br>
              <a:rPr lang="en-US" dirty="0"/>
            </a:br>
            <a:r>
              <a:rPr lang="en-US" dirty="0"/>
              <a:t>of incident </a:t>
            </a:r>
          </a:p>
          <a:p>
            <a:pPr lvl="1"/>
            <a:r>
              <a:rPr lang="en-US" dirty="0"/>
              <a:t>approximate age of the victim </a:t>
            </a:r>
          </a:p>
          <a:p>
            <a:pPr lvl="1"/>
            <a:r>
              <a:rPr lang="en-US" dirty="0"/>
              <a:t>if the victim is conscious</a:t>
            </a:r>
            <a:br>
              <a:rPr lang="en-US" dirty="0"/>
            </a:br>
            <a:r>
              <a:rPr lang="en-US" dirty="0"/>
              <a:t>and/or breathing</a:t>
            </a:r>
          </a:p>
        </p:txBody>
      </p:sp>
      <p:pic>
        <p:nvPicPr>
          <p:cNvPr id="7" name="Picture 6" descr="Image of a man laying on the floor and a woman kneeled by him on her phon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429000"/>
            <a:ext cx="2286000" cy="2731182"/>
          </a:xfrm>
          <a:prstGeom prst="rect">
            <a:avLst/>
          </a:prstGeom>
        </p:spPr>
      </p:pic>
    </p:spTree>
    <p:extLst>
      <p:ext uri="{BB962C8B-B14F-4D97-AF65-F5344CB8AC3E}">
        <p14:creationId xmlns:p14="http://schemas.microsoft.com/office/powerpoint/2010/main" val="119537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911 Operators</a:t>
            </a:r>
          </a:p>
        </p:txBody>
      </p:sp>
      <p:sp>
        <p:nvSpPr>
          <p:cNvPr id="3" name="Content Placeholder 2"/>
          <p:cNvSpPr>
            <a:spLocks noGrp="1"/>
          </p:cNvSpPr>
          <p:nvPr>
            <p:ph idx="1"/>
          </p:nvPr>
        </p:nvSpPr>
        <p:spPr/>
        <p:txBody>
          <a:bodyPr/>
          <a:lstStyle/>
          <a:p>
            <a:r>
              <a:rPr lang="en-US" dirty="0"/>
              <a:t>Record the information given by the 911 caller in a computer system</a:t>
            </a:r>
          </a:p>
          <a:p>
            <a:pPr lvl="1"/>
            <a:r>
              <a:rPr lang="en-US" dirty="0"/>
              <a:t>police officers are able to retrieve the information from the 911 operator to assist their investigation when arriving to the scene of the incident</a:t>
            </a:r>
          </a:p>
        </p:txBody>
      </p:sp>
      <p:pic>
        <p:nvPicPr>
          <p:cNvPr id="6" name="Picture 5" descr="Image of a police officer in his ca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810000"/>
            <a:ext cx="3568595" cy="2590800"/>
          </a:xfrm>
          <a:prstGeom prst="rect">
            <a:avLst/>
          </a:prstGeom>
        </p:spPr>
      </p:pic>
    </p:spTree>
    <p:extLst>
      <p:ext uri="{BB962C8B-B14F-4D97-AF65-F5344CB8AC3E}">
        <p14:creationId xmlns:p14="http://schemas.microsoft.com/office/powerpoint/2010/main" val="264291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Police Officers</a:t>
            </a:r>
          </a:p>
        </p:txBody>
      </p:sp>
      <p:sp>
        <p:nvSpPr>
          <p:cNvPr id="3" name="Content Placeholder 2"/>
          <p:cNvSpPr>
            <a:spLocks noGrp="1"/>
          </p:cNvSpPr>
          <p:nvPr>
            <p:ph idx="1"/>
          </p:nvPr>
        </p:nvSpPr>
        <p:spPr/>
        <p:txBody>
          <a:bodyPr/>
          <a:lstStyle/>
          <a:p>
            <a:pPr lvl="1"/>
            <a:r>
              <a:rPr lang="en-US" dirty="0"/>
              <a:t>Contribute comments to the system after arriving at the scene of the incident </a:t>
            </a:r>
          </a:p>
          <a:p>
            <a:pPr lvl="1"/>
            <a:r>
              <a:rPr lang="en-US" dirty="0"/>
              <a:t>such as call classification, additional facts of the situation, legal action taken, etc.</a:t>
            </a:r>
          </a:p>
          <a:p>
            <a:r>
              <a:rPr lang="en-US" dirty="0"/>
              <a:t>May add comments directly to the computer system themselves or may report comments to the dispatcher for documentation</a:t>
            </a:r>
          </a:p>
        </p:txBody>
      </p:sp>
    </p:spTree>
    <p:extLst>
      <p:ext uri="{BB962C8B-B14F-4D97-AF65-F5344CB8AC3E}">
        <p14:creationId xmlns:p14="http://schemas.microsoft.com/office/powerpoint/2010/main" val="1732738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Police Call Sheets</a:t>
            </a:r>
          </a:p>
        </p:txBody>
      </p:sp>
      <p:sp>
        <p:nvSpPr>
          <p:cNvPr id="3" name="Content Placeholder 2"/>
          <p:cNvSpPr>
            <a:spLocks noGrp="1"/>
          </p:cNvSpPr>
          <p:nvPr>
            <p:ph idx="1"/>
          </p:nvPr>
        </p:nvSpPr>
        <p:spPr/>
        <p:txBody>
          <a:bodyPr/>
          <a:lstStyle/>
          <a:p>
            <a:r>
              <a:rPr lang="en-US" dirty="0"/>
              <a:t>Are important for organizing incoming calls and outgoing dispatches </a:t>
            </a:r>
          </a:p>
          <a:p>
            <a:pPr lvl="1"/>
            <a:r>
              <a:rPr lang="en-US" dirty="0"/>
              <a:t>may be referred back to for legal purposes, if necessary</a:t>
            </a:r>
          </a:p>
          <a:p>
            <a:r>
              <a:rPr lang="en-US" dirty="0"/>
              <a:t>Only display certain information to the public, such as: </a:t>
            </a:r>
          </a:p>
          <a:p>
            <a:pPr lvl="1"/>
            <a:r>
              <a:rPr lang="en-US" dirty="0"/>
              <a:t>date and time the call was made </a:t>
            </a:r>
          </a:p>
          <a:p>
            <a:pPr lvl="1"/>
            <a:r>
              <a:rPr lang="en-US" dirty="0"/>
              <a:t>address of the incident </a:t>
            </a:r>
          </a:p>
          <a:p>
            <a:pPr lvl="1"/>
            <a:r>
              <a:rPr lang="en-US" dirty="0"/>
              <a:t>nature of the incident</a:t>
            </a:r>
          </a:p>
          <a:p>
            <a:pPr lvl="1"/>
            <a:r>
              <a:rPr lang="en-US" dirty="0"/>
              <a:t>incident number </a:t>
            </a:r>
          </a:p>
          <a:p>
            <a:pPr lvl="1"/>
            <a:r>
              <a:rPr lang="en-US" dirty="0"/>
              <a:t>unit dispatched </a:t>
            </a:r>
          </a:p>
        </p:txBody>
      </p:sp>
    </p:spTree>
    <p:extLst>
      <p:ext uri="{BB962C8B-B14F-4D97-AF65-F5344CB8AC3E}">
        <p14:creationId xmlns:p14="http://schemas.microsoft.com/office/powerpoint/2010/main" val="2027656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C15D6D-834C-4034-A745-2FA12947F5A2}"/>
              </a:ext>
            </a:extLst>
          </p:cNvPr>
          <p:cNvSpPr>
            <a:spLocks noGrp="1"/>
          </p:cNvSpPr>
          <p:nvPr>
            <p:ph type="title"/>
          </p:nvPr>
        </p:nvSpPr>
        <p:spPr/>
        <p:txBody>
          <a:bodyPr/>
          <a:lstStyle/>
          <a:p>
            <a:r>
              <a:rPr lang="en-US" dirty="0"/>
              <a:t>Police Call Sheets</a:t>
            </a:r>
          </a:p>
        </p:txBody>
      </p:sp>
      <p:graphicFrame>
        <p:nvGraphicFramePr>
          <p:cNvPr id="7" name="Object 6" descr="Image of an example of a police call sheet."/>
          <p:cNvGraphicFramePr>
            <a:graphicFrameLocks noChangeAspect="1"/>
          </p:cNvGraphicFramePr>
          <p:nvPr>
            <p:extLst>
              <p:ext uri="{D42A27DB-BD31-4B8C-83A1-F6EECF244321}">
                <p14:modId xmlns:p14="http://schemas.microsoft.com/office/powerpoint/2010/main" val="19330867"/>
              </p:ext>
            </p:extLst>
          </p:nvPr>
        </p:nvGraphicFramePr>
        <p:xfrm>
          <a:off x="2469753" y="1263990"/>
          <a:ext cx="4204494" cy="5441610"/>
        </p:xfrm>
        <a:graphic>
          <a:graphicData uri="http://schemas.openxmlformats.org/presentationml/2006/ole">
            <mc:AlternateContent xmlns:mc="http://schemas.openxmlformats.org/markup-compatibility/2006">
              <mc:Choice xmlns:v="urn:schemas-microsoft-com:vml" Requires="v">
                <p:oleObj spid="_x0000_s1122" name="Acrobat Document" r:id="rId4" imgW="5829261" imgH="7543646" progId="AcroExch.Document.DC">
                  <p:embed/>
                </p:oleObj>
              </mc:Choice>
              <mc:Fallback>
                <p:oleObj name="Acrobat Document" r:id="rId4" imgW="5829261" imgH="7543646" progId="AcroExch.Document.DC">
                  <p:embed/>
                  <p:pic>
                    <p:nvPicPr>
                      <p:cNvPr id="0" name=""/>
                      <p:cNvPicPr/>
                      <p:nvPr/>
                    </p:nvPicPr>
                    <p:blipFill>
                      <a:blip r:embed="rId5"/>
                      <a:stretch>
                        <a:fillRect/>
                      </a:stretch>
                    </p:blipFill>
                    <p:spPr>
                      <a:xfrm>
                        <a:off x="2469753" y="1263990"/>
                        <a:ext cx="4204494" cy="5441610"/>
                      </a:xfrm>
                      <a:prstGeom prst="rect">
                        <a:avLst/>
                      </a:prstGeom>
                    </p:spPr>
                  </p:pic>
                </p:oleObj>
              </mc:Fallback>
            </mc:AlternateContent>
          </a:graphicData>
        </a:graphic>
      </p:graphicFrame>
    </p:spTree>
    <p:extLst>
      <p:ext uri="{BB962C8B-B14F-4D97-AF65-F5344CB8AC3E}">
        <p14:creationId xmlns:p14="http://schemas.microsoft.com/office/powerpoint/2010/main" val="1258843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Reports</a:t>
            </a:r>
          </a:p>
        </p:txBody>
      </p:sp>
      <p:sp>
        <p:nvSpPr>
          <p:cNvPr id="3" name="Content Placeholder 2"/>
          <p:cNvSpPr>
            <a:spLocks noGrp="1"/>
          </p:cNvSpPr>
          <p:nvPr>
            <p:ph idx="1"/>
          </p:nvPr>
        </p:nvSpPr>
        <p:spPr/>
        <p:txBody>
          <a:bodyPr/>
          <a:lstStyle/>
          <a:p>
            <a:r>
              <a:rPr lang="en-US" dirty="0"/>
              <a:t>Are used to document factual details of a criminal incident</a:t>
            </a:r>
          </a:p>
          <a:p>
            <a:r>
              <a:rPr lang="en-US" dirty="0"/>
              <a:t>Are written by police officers who investigate the incident </a:t>
            </a:r>
          </a:p>
          <a:p>
            <a:r>
              <a:rPr lang="en-US" dirty="0"/>
              <a:t>Describe the who, what,</a:t>
            </a:r>
            <a:br>
              <a:rPr lang="en-US" dirty="0"/>
            </a:br>
            <a:r>
              <a:rPr lang="en-US" dirty="0"/>
              <a:t>why, when and how of</a:t>
            </a:r>
            <a:br>
              <a:rPr lang="en-US" dirty="0"/>
            </a:br>
            <a:r>
              <a:rPr lang="en-US" dirty="0"/>
              <a:t>an incident</a:t>
            </a:r>
          </a:p>
          <a:p>
            <a:r>
              <a:rPr lang="en-US" dirty="0"/>
              <a:t>Can also be known as</a:t>
            </a:r>
            <a:br>
              <a:rPr lang="en-US" dirty="0"/>
            </a:br>
            <a:r>
              <a:rPr lang="en-US" dirty="0"/>
              <a:t>a criminal investigation report</a:t>
            </a:r>
          </a:p>
        </p:txBody>
      </p:sp>
      <p:pic>
        <p:nvPicPr>
          <p:cNvPr id="6" name="Picture 5" descr="Image of a police officer writing a repor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895600"/>
            <a:ext cx="2034075" cy="3049588"/>
          </a:xfrm>
          <a:prstGeom prst="rect">
            <a:avLst/>
          </a:prstGeom>
        </p:spPr>
      </p:pic>
    </p:spTree>
    <p:extLst>
      <p:ext uri="{BB962C8B-B14F-4D97-AF65-F5344CB8AC3E}">
        <p14:creationId xmlns:p14="http://schemas.microsoft.com/office/powerpoint/2010/main" val="40335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Reports</a:t>
            </a:r>
          </a:p>
        </p:txBody>
      </p:sp>
      <p:sp>
        <p:nvSpPr>
          <p:cNvPr id="3" name="Content Placeholder 2"/>
          <p:cNvSpPr>
            <a:spLocks noGrp="1"/>
          </p:cNvSpPr>
          <p:nvPr>
            <p:ph idx="1"/>
          </p:nvPr>
        </p:nvSpPr>
        <p:spPr/>
        <p:txBody>
          <a:bodyPr/>
          <a:lstStyle/>
          <a:p>
            <a:r>
              <a:rPr lang="en-US" dirty="0"/>
              <a:t>Should clearly, accurately and objectively describe the details of the event, such as:</a:t>
            </a:r>
          </a:p>
          <a:p>
            <a:pPr lvl="1"/>
            <a:r>
              <a:rPr lang="en-US" dirty="0"/>
              <a:t>what happened</a:t>
            </a:r>
          </a:p>
          <a:p>
            <a:pPr lvl="1"/>
            <a:r>
              <a:rPr lang="en-US" dirty="0"/>
              <a:t>when it happened</a:t>
            </a:r>
          </a:p>
          <a:p>
            <a:pPr lvl="1"/>
            <a:r>
              <a:rPr lang="en-US" dirty="0"/>
              <a:t>who was involved </a:t>
            </a:r>
          </a:p>
          <a:p>
            <a:r>
              <a:rPr lang="en-US" dirty="0"/>
              <a:t>Are written by the arresting officer</a:t>
            </a:r>
          </a:p>
        </p:txBody>
      </p:sp>
      <p:sp>
        <p:nvSpPr>
          <p:cNvPr id="5" name="TextBox 4"/>
          <p:cNvSpPr txBox="1"/>
          <p:nvPr/>
        </p:nvSpPr>
        <p:spPr>
          <a:xfrm>
            <a:off x="444382" y="5815769"/>
            <a:ext cx="8255235" cy="707886"/>
          </a:xfrm>
          <a:prstGeom prst="rect">
            <a:avLst/>
          </a:prstGeom>
          <a:noFill/>
          <a:ln>
            <a:solidFill>
              <a:srgbClr val="152848"/>
            </a:solidFill>
          </a:ln>
        </p:spPr>
        <p:txBody>
          <a:bodyPr wrap="square" rtlCol="0">
            <a:spAutoFit/>
          </a:bodyPr>
          <a:lstStyle/>
          <a:p>
            <a:r>
              <a:rPr lang="en-US" sz="2000" dirty="0">
                <a:latin typeface="Arial" panose="020B0604020202020204" pitchFamily="34" charset="0"/>
                <a:cs typeface="Arial" panose="020B0604020202020204" pitchFamily="34" charset="0"/>
              </a:rPr>
              <a:t>Arresting Officer: officer who plays the lead role in the arrest of the suspect</a:t>
            </a:r>
          </a:p>
        </p:txBody>
      </p:sp>
    </p:spTree>
    <p:extLst>
      <p:ext uri="{BB962C8B-B14F-4D97-AF65-F5344CB8AC3E}">
        <p14:creationId xmlns:p14="http://schemas.microsoft.com/office/powerpoint/2010/main" val="88025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Menu</a:t>
            </a:r>
          </a:p>
        </p:txBody>
      </p:sp>
      <p:sp>
        <p:nvSpPr>
          <p:cNvPr id="3" name="Content Placeholder 2"/>
          <p:cNvSpPr>
            <a:spLocks noGrp="1"/>
          </p:cNvSpPr>
          <p:nvPr>
            <p:ph idx="1"/>
          </p:nvPr>
        </p:nvSpPr>
        <p:spPr/>
        <p:txBody>
          <a:bodyPr/>
          <a:lstStyle/>
          <a:p>
            <a:pPr marL="2290763" indent="0">
              <a:spcAft>
                <a:spcPts val="2000"/>
              </a:spcAft>
              <a:buNone/>
            </a:pPr>
            <a:r>
              <a:rPr lang="en-US" dirty="0"/>
              <a:t>Report Writing Tips </a:t>
            </a:r>
          </a:p>
          <a:p>
            <a:pPr marL="2290763" indent="0">
              <a:spcAft>
                <a:spcPts val="2000"/>
              </a:spcAft>
              <a:buNone/>
            </a:pPr>
            <a:r>
              <a:rPr lang="en-US" dirty="0"/>
              <a:t>Types of Reports</a:t>
            </a:r>
          </a:p>
        </p:txBody>
      </p:sp>
      <p:sp>
        <p:nvSpPr>
          <p:cNvPr id="5" name="Rectangle 4" descr="Button link to Report Writing Tips segment. ">
            <a:hlinkClick r:id="rId3" action="ppaction://hlinksldjump"/>
          </p:cNvPr>
          <p:cNvSpPr/>
          <p:nvPr/>
        </p:nvSpPr>
        <p:spPr>
          <a:xfrm>
            <a:off x="1905000" y="1371600"/>
            <a:ext cx="762000" cy="342900"/>
          </a:xfrm>
          <a:prstGeom prst="rect">
            <a:avLst/>
          </a:prstGeom>
          <a:solidFill>
            <a:srgbClr val="152848"/>
          </a:solidFill>
          <a:ln>
            <a:solidFill>
              <a:srgbClr val="152848"/>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Button link to Types of Reports segment. ">
            <a:hlinkClick r:id="rId4" action="ppaction://hlinksldjump"/>
          </p:cNvPr>
          <p:cNvSpPr/>
          <p:nvPr/>
        </p:nvSpPr>
        <p:spPr>
          <a:xfrm>
            <a:off x="1905000" y="2095500"/>
            <a:ext cx="762000" cy="342900"/>
          </a:xfrm>
          <a:prstGeom prst="rect">
            <a:avLst/>
          </a:prstGeom>
          <a:solidFill>
            <a:srgbClr val="152848"/>
          </a:solidFill>
          <a:ln>
            <a:solidFill>
              <a:srgbClr val="152848"/>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2646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Reports</a:t>
            </a:r>
          </a:p>
        </p:txBody>
      </p:sp>
      <p:sp>
        <p:nvSpPr>
          <p:cNvPr id="3" name="Content Placeholder 2"/>
          <p:cNvSpPr>
            <a:spLocks noGrp="1"/>
          </p:cNvSpPr>
          <p:nvPr>
            <p:ph idx="1"/>
          </p:nvPr>
        </p:nvSpPr>
        <p:spPr/>
        <p:txBody>
          <a:bodyPr/>
          <a:lstStyle/>
          <a:p>
            <a:r>
              <a:rPr lang="en-US" dirty="0"/>
              <a:t>Can be used in a court of law</a:t>
            </a:r>
          </a:p>
          <a:p>
            <a:pPr lvl="1"/>
            <a:r>
              <a:rPr lang="en-US" dirty="0"/>
              <a:t>can lead to a conviction</a:t>
            </a:r>
          </a:p>
          <a:p>
            <a:r>
              <a:rPr lang="en-US" dirty="0"/>
              <a:t>Can only be accessed by the public through an application process</a:t>
            </a:r>
          </a:p>
          <a:p>
            <a:pPr lvl="1"/>
            <a:r>
              <a:rPr lang="en-US" dirty="0"/>
              <a:t>the county clerk must approve</a:t>
            </a:r>
            <a:br>
              <a:rPr lang="en-US" dirty="0"/>
            </a:br>
            <a:r>
              <a:rPr lang="en-US" dirty="0"/>
              <a:t>applications to obtain a copy</a:t>
            </a:r>
            <a:br>
              <a:rPr lang="en-US" dirty="0"/>
            </a:br>
            <a:r>
              <a:rPr lang="en-US" dirty="0"/>
              <a:t>of incident reports</a:t>
            </a:r>
          </a:p>
          <a:p>
            <a:pPr lvl="2"/>
            <a:r>
              <a:rPr lang="en-US" dirty="0"/>
              <a:t>must be involved in</a:t>
            </a:r>
            <a:br>
              <a:rPr lang="en-US" dirty="0"/>
            </a:br>
            <a:r>
              <a:rPr lang="en-US" dirty="0"/>
              <a:t>the situation</a:t>
            </a:r>
          </a:p>
        </p:txBody>
      </p:sp>
      <p:pic>
        <p:nvPicPr>
          <p:cNvPr id="6" name="Picture 5" descr="Image of a man in a orange jumpsuit and handcuffs standing in front of a jud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819400"/>
            <a:ext cx="2054362" cy="3080003"/>
          </a:xfrm>
          <a:prstGeom prst="rect">
            <a:avLst/>
          </a:prstGeom>
        </p:spPr>
      </p:pic>
    </p:spTree>
    <p:extLst>
      <p:ext uri="{BB962C8B-B14F-4D97-AF65-F5344CB8AC3E}">
        <p14:creationId xmlns:p14="http://schemas.microsoft.com/office/powerpoint/2010/main" val="2206110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Reports</a:t>
            </a:r>
          </a:p>
        </p:txBody>
      </p:sp>
      <p:sp>
        <p:nvSpPr>
          <p:cNvPr id="3" name="Content Placeholder 2"/>
          <p:cNvSpPr>
            <a:spLocks noGrp="1"/>
          </p:cNvSpPr>
          <p:nvPr>
            <p:ph idx="1"/>
          </p:nvPr>
        </p:nvSpPr>
        <p:spPr/>
        <p:txBody>
          <a:bodyPr/>
          <a:lstStyle/>
          <a:p>
            <a:r>
              <a:rPr lang="en-US" dirty="0"/>
              <a:t>Typically include the following sections:</a:t>
            </a:r>
          </a:p>
          <a:p>
            <a:pPr lvl="1"/>
            <a:r>
              <a:rPr lang="en-US" dirty="0"/>
              <a:t>summary</a:t>
            </a:r>
          </a:p>
          <a:p>
            <a:pPr lvl="2"/>
            <a:r>
              <a:rPr lang="en-US" dirty="0"/>
              <a:t>includes the location of the incident, the date of the incident and the reporter of the incident</a:t>
            </a:r>
          </a:p>
          <a:p>
            <a:pPr lvl="1"/>
            <a:r>
              <a:rPr lang="en-US" dirty="0"/>
              <a:t>offense details </a:t>
            </a:r>
          </a:p>
          <a:p>
            <a:pPr lvl="2"/>
            <a:r>
              <a:rPr lang="en-US" dirty="0"/>
              <a:t>includes information pertaining to the criminal act and why the call was made</a:t>
            </a:r>
          </a:p>
          <a:p>
            <a:pPr lvl="1"/>
            <a:r>
              <a:rPr lang="en-US" dirty="0"/>
              <a:t>offender details</a:t>
            </a:r>
          </a:p>
          <a:p>
            <a:pPr lvl="2"/>
            <a:r>
              <a:rPr lang="en-US" dirty="0"/>
              <a:t>includes personal information pertaining to the criminal</a:t>
            </a:r>
          </a:p>
        </p:txBody>
      </p:sp>
    </p:spTree>
    <p:extLst>
      <p:ext uri="{BB962C8B-B14F-4D97-AF65-F5344CB8AC3E}">
        <p14:creationId xmlns:p14="http://schemas.microsoft.com/office/powerpoint/2010/main" val="3156617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29FE2C-0018-479E-8421-9B95282B16CC}"/>
              </a:ext>
            </a:extLst>
          </p:cNvPr>
          <p:cNvSpPr>
            <a:spLocks noGrp="1"/>
          </p:cNvSpPr>
          <p:nvPr>
            <p:ph type="title"/>
          </p:nvPr>
        </p:nvSpPr>
        <p:spPr/>
        <p:txBody>
          <a:bodyPr/>
          <a:lstStyle/>
          <a:p>
            <a:r>
              <a:rPr lang="en-US" dirty="0"/>
              <a:t>Incident Reports</a:t>
            </a:r>
          </a:p>
        </p:txBody>
      </p:sp>
      <p:graphicFrame>
        <p:nvGraphicFramePr>
          <p:cNvPr id="7" name="Object 6" descr="Image of an example of an incident report. "/>
          <p:cNvGraphicFramePr>
            <a:graphicFrameLocks noChangeAspect="1"/>
          </p:cNvGraphicFramePr>
          <p:nvPr>
            <p:extLst>
              <p:ext uri="{D42A27DB-BD31-4B8C-83A1-F6EECF244321}">
                <p14:modId xmlns:p14="http://schemas.microsoft.com/office/powerpoint/2010/main" val="2590289041"/>
              </p:ext>
            </p:extLst>
          </p:nvPr>
        </p:nvGraphicFramePr>
        <p:xfrm>
          <a:off x="2460259" y="1253330"/>
          <a:ext cx="4223482" cy="5466186"/>
        </p:xfrm>
        <a:graphic>
          <a:graphicData uri="http://schemas.openxmlformats.org/presentationml/2006/ole">
            <mc:AlternateContent xmlns:mc="http://schemas.openxmlformats.org/markup-compatibility/2006">
              <mc:Choice xmlns:v="urn:schemas-microsoft-com:vml" Requires="v">
                <p:oleObj spid="_x0000_s2145" name="Acrobat Document" r:id="rId4" imgW="5829261" imgH="7543646" progId="AcroExch.Document.DC">
                  <p:embed/>
                </p:oleObj>
              </mc:Choice>
              <mc:Fallback>
                <p:oleObj name="Acrobat Document" r:id="rId4" imgW="5829261" imgH="7543646" progId="AcroExch.Document.DC">
                  <p:embed/>
                  <p:pic>
                    <p:nvPicPr>
                      <p:cNvPr id="0" name=""/>
                      <p:cNvPicPr/>
                      <p:nvPr/>
                    </p:nvPicPr>
                    <p:blipFill>
                      <a:blip r:embed="rId5"/>
                      <a:stretch>
                        <a:fillRect/>
                      </a:stretch>
                    </p:blipFill>
                    <p:spPr>
                      <a:xfrm>
                        <a:off x="2460259" y="1253330"/>
                        <a:ext cx="4223482" cy="5466186"/>
                      </a:xfrm>
                      <a:prstGeom prst="rect">
                        <a:avLst/>
                      </a:prstGeom>
                    </p:spPr>
                  </p:pic>
                </p:oleObj>
              </mc:Fallback>
            </mc:AlternateContent>
          </a:graphicData>
        </a:graphic>
      </p:graphicFrame>
    </p:spTree>
    <p:extLst>
      <p:ext uri="{BB962C8B-B14F-4D97-AF65-F5344CB8AC3E}">
        <p14:creationId xmlns:p14="http://schemas.microsoft.com/office/powerpoint/2010/main" val="1306236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Reports</a:t>
            </a:r>
          </a:p>
        </p:txBody>
      </p:sp>
      <p:sp>
        <p:nvSpPr>
          <p:cNvPr id="3" name="Content Placeholder 2"/>
          <p:cNvSpPr>
            <a:spLocks noGrp="1"/>
          </p:cNvSpPr>
          <p:nvPr>
            <p:ph idx="1"/>
          </p:nvPr>
        </p:nvSpPr>
        <p:spPr/>
        <p:txBody>
          <a:bodyPr/>
          <a:lstStyle/>
          <a:p>
            <a:r>
              <a:rPr lang="en-US" dirty="0"/>
              <a:t>Are additional records used to describe the situation and the scene</a:t>
            </a:r>
          </a:p>
          <a:p>
            <a:r>
              <a:rPr lang="en-US" dirty="0"/>
              <a:t>Are supplied by officials on the scene who did not make the arrest</a:t>
            </a:r>
          </a:p>
          <a:p>
            <a:pPr lvl="1"/>
            <a:r>
              <a:rPr lang="en-US" dirty="0"/>
              <a:t>for example, specialists who arrived at the crime scene after the responding officer</a:t>
            </a:r>
          </a:p>
          <a:p>
            <a:r>
              <a:rPr lang="en-US" dirty="0"/>
              <a:t>Are submitted to provide additional information to the investigation</a:t>
            </a:r>
          </a:p>
        </p:txBody>
      </p:sp>
    </p:spTree>
    <p:extLst>
      <p:ext uri="{BB962C8B-B14F-4D97-AF65-F5344CB8AC3E}">
        <p14:creationId xmlns:p14="http://schemas.microsoft.com/office/powerpoint/2010/main" val="3640150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Reports</a:t>
            </a:r>
          </a:p>
        </p:txBody>
      </p:sp>
      <p:sp>
        <p:nvSpPr>
          <p:cNvPr id="3" name="Content Placeholder 2"/>
          <p:cNvSpPr>
            <a:spLocks noGrp="1"/>
          </p:cNvSpPr>
          <p:nvPr>
            <p:ph idx="1"/>
          </p:nvPr>
        </p:nvSpPr>
        <p:spPr/>
        <p:txBody>
          <a:bodyPr/>
          <a:lstStyle/>
          <a:p>
            <a:r>
              <a:rPr lang="en-US" dirty="0"/>
              <a:t>Typically include the following sections:</a:t>
            </a:r>
          </a:p>
          <a:p>
            <a:pPr lvl="1"/>
            <a:r>
              <a:rPr lang="en-US" dirty="0"/>
              <a:t>supplemental details </a:t>
            </a:r>
          </a:p>
          <a:p>
            <a:pPr lvl="2"/>
            <a:r>
              <a:rPr lang="en-US" dirty="0"/>
              <a:t>date of the original report, agency case number, location of the incident, victim or witness information</a:t>
            </a:r>
          </a:p>
          <a:p>
            <a:pPr lvl="1"/>
            <a:r>
              <a:rPr lang="en-US" dirty="0"/>
              <a:t>narrative</a:t>
            </a:r>
          </a:p>
          <a:p>
            <a:pPr lvl="2"/>
            <a:r>
              <a:rPr lang="en-US" dirty="0"/>
              <a:t>basic information linked</a:t>
            </a:r>
            <a:br>
              <a:rPr lang="en-US" dirty="0"/>
            </a:br>
            <a:r>
              <a:rPr lang="en-US" dirty="0"/>
              <a:t>to the original incident</a:t>
            </a:r>
          </a:p>
        </p:txBody>
      </p:sp>
      <p:pic>
        <p:nvPicPr>
          <p:cNvPr id="6" name="Picture 5" descr="Image of a man looking a t a report .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200400"/>
            <a:ext cx="2033016" cy="3048000"/>
          </a:xfrm>
          <a:prstGeom prst="rect">
            <a:avLst/>
          </a:prstGeom>
        </p:spPr>
      </p:pic>
    </p:spTree>
    <p:extLst>
      <p:ext uri="{BB962C8B-B14F-4D97-AF65-F5344CB8AC3E}">
        <p14:creationId xmlns:p14="http://schemas.microsoft.com/office/powerpoint/2010/main" val="4078105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E55D41-A1AA-4F72-A086-3E9766157FF6}"/>
              </a:ext>
            </a:extLst>
          </p:cNvPr>
          <p:cNvSpPr>
            <a:spLocks noGrp="1"/>
          </p:cNvSpPr>
          <p:nvPr>
            <p:ph type="title"/>
          </p:nvPr>
        </p:nvSpPr>
        <p:spPr/>
        <p:txBody>
          <a:bodyPr/>
          <a:lstStyle/>
          <a:p>
            <a:r>
              <a:rPr lang="en-US" dirty="0"/>
              <a:t>Supplemental Reports</a:t>
            </a:r>
          </a:p>
        </p:txBody>
      </p:sp>
      <p:graphicFrame>
        <p:nvGraphicFramePr>
          <p:cNvPr id="10" name="Object 9" descr="Image of an example of a supplemental reports."/>
          <p:cNvGraphicFramePr>
            <a:graphicFrameLocks noChangeAspect="1"/>
          </p:cNvGraphicFramePr>
          <p:nvPr>
            <p:extLst>
              <p:ext uri="{D42A27DB-BD31-4B8C-83A1-F6EECF244321}">
                <p14:modId xmlns:p14="http://schemas.microsoft.com/office/powerpoint/2010/main" val="4010135697"/>
              </p:ext>
            </p:extLst>
          </p:nvPr>
        </p:nvGraphicFramePr>
        <p:xfrm>
          <a:off x="2576212" y="1317195"/>
          <a:ext cx="3991575" cy="5166042"/>
        </p:xfrm>
        <a:graphic>
          <a:graphicData uri="http://schemas.openxmlformats.org/presentationml/2006/ole">
            <mc:AlternateContent xmlns:mc="http://schemas.openxmlformats.org/markup-compatibility/2006">
              <mc:Choice xmlns:v="urn:schemas-microsoft-com:vml" Requires="v">
                <p:oleObj spid="_x0000_s3169" name="Acrobat Document" r:id="rId4" imgW="5829261" imgH="7543646" progId="AcroExch.Document.DC">
                  <p:embed/>
                </p:oleObj>
              </mc:Choice>
              <mc:Fallback>
                <p:oleObj name="Acrobat Document" r:id="rId4" imgW="5829261" imgH="7543646" progId="AcroExch.Document.DC">
                  <p:embed/>
                  <p:pic>
                    <p:nvPicPr>
                      <p:cNvPr id="0" name=""/>
                      <p:cNvPicPr/>
                      <p:nvPr/>
                    </p:nvPicPr>
                    <p:blipFill>
                      <a:blip r:embed="rId5"/>
                      <a:stretch>
                        <a:fillRect/>
                      </a:stretch>
                    </p:blipFill>
                    <p:spPr>
                      <a:xfrm>
                        <a:off x="2576212" y="1317195"/>
                        <a:ext cx="3991575" cy="5166042"/>
                      </a:xfrm>
                      <a:prstGeom prst="rect">
                        <a:avLst/>
                      </a:prstGeom>
                    </p:spPr>
                  </p:pic>
                </p:oleObj>
              </mc:Fallback>
            </mc:AlternateContent>
          </a:graphicData>
        </a:graphic>
      </p:graphicFrame>
    </p:spTree>
    <p:extLst>
      <p:ext uri="{BB962C8B-B14F-4D97-AF65-F5344CB8AC3E}">
        <p14:creationId xmlns:p14="http://schemas.microsoft.com/office/powerpoint/2010/main" val="1703746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Problems with Reports </a:t>
            </a:r>
          </a:p>
        </p:txBody>
      </p:sp>
      <p:sp>
        <p:nvSpPr>
          <p:cNvPr id="3" name="Content Placeholder 2"/>
          <p:cNvSpPr>
            <a:spLocks noGrp="1"/>
          </p:cNvSpPr>
          <p:nvPr>
            <p:ph idx="1"/>
          </p:nvPr>
        </p:nvSpPr>
        <p:spPr/>
        <p:txBody>
          <a:bodyPr/>
          <a:lstStyle/>
          <a:p>
            <a:r>
              <a:rPr lang="en-US" dirty="0"/>
              <a:t>May cause miscommunication </a:t>
            </a:r>
          </a:p>
          <a:p>
            <a:r>
              <a:rPr lang="en-US" dirty="0"/>
              <a:t>Include:</a:t>
            </a:r>
          </a:p>
          <a:p>
            <a:pPr lvl="1"/>
            <a:r>
              <a:rPr lang="en-US" dirty="0"/>
              <a:t>use of ambiguous terms </a:t>
            </a:r>
          </a:p>
          <a:p>
            <a:pPr lvl="2"/>
            <a:r>
              <a:rPr lang="en-US" dirty="0"/>
              <a:t>authors of different reports often put the names and addresses of suspects, witnesses and victims in the heading, describing these individuals in the report as “subject #1” or “victim #2”</a:t>
            </a:r>
          </a:p>
          <a:p>
            <a:pPr lvl="1"/>
            <a:r>
              <a:rPr lang="en-US" dirty="0"/>
              <a:t>spelling </a:t>
            </a:r>
          </a:p>
          <a:p>
            <a:pPr lvl="2"/>
            <a:r>
              <a:rPr lang="en-US" dirty="0"/>
              <a:t>misspelling names on any report can lead to the wrong person being detained or convicted</a:t>
            </a:r>
          </a:p>
        </p:txBody>
      </p:sp>
    </p:spTree>
    <p:extLst>
      <p:ext uri="{BB962C8B-B14F-4D97-AF65-F5344CB8AC3E}">
        <p14:creationId xmlns:p14="http://schemas.microsoft.com/office/powerpoint/2010/main" val="4062420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Problems with Reports </a:t>
            </a:r>
          </a:p>
        </p:txBody>
      </p:sp>
      <p:sp>
        <p:nvSpPr>
          <p:cNvPr id="3" name="Content Placeholder 2"/>
          <p:cNvSpPr>
            <a:spLocks noGrp="1"/>
          </p:cNvSpPr>
          <p:nvPr>
            <p:ph idx="1"/>
          </p:nvPr>
        </p:nvSpPr>
        <p:spPr/>
        <p:txBody>
          <a:bodyPr/>
          <a:lstStyle/>
          <a:p>
            <a:r>
              <a:rPr lang="en-US" dirty="0"/>
              <a:t>Include: </a:t>
            </a:r>
          </a:p>
          <a:p>
            <a:pPr lvl="1"/>
            <a:r>
              <a:rPr lang="en-US" dirty="0"/>
              <a:t>not enough detail	</a:t>
            </a:r>
          </a:p>
          <a:p>
            <a:pPr lvl="2"/>
            <a:r>
              <a:rPr lang="en-US" dirty="0"/>
              <a:t>important to include all relevant actions, statements and observations in a report, never leaving out details which could be important at trial</a:t>
            </a:r>
          </a:p>
          <a:p>
            <a:pPr lvl="1"/>
            <a:r>
              <a:rPr lang="en-US" dirty="0"/>
              <a:t>run-on sentences </a:t>
            </a:r>
          </a:p>
          <a:p>
            <a:pPr lvl="2"/>
            <a:r>
              <a:rPr lang="en-US" dirty="0"/>
              <a:t>punctuation helps the reader comprehend the message in a clear and logical way</a:t>
            </a:r>
          </a:p>
        </p:txBody>
      </p:sp>
    </p:spTree>
    <p:extLst>
      <p:ext uri="{BB962C8B-B14F-4D97-AF65-F5344CB8AC3E}">
        <p14:creationId xmlns:p14="http://schemas.microsoft.com/office/powerpoint/2010/main" val="680284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sz="2000" dirty="0"/>
              <a:t>HigherEd(2007). Police Reports and Their Purpose. Retrieved from http://highered.mheducation.com/sites/dl/free/0078111463/945394/Ch01.pdf</a:t>
            </a:r>
          </a:p>
          <a:p>
            <a:r>
              <a:rPr lang="en-US" sz="2000" dirty="0"/>
              <a:t>Redwine, K. (2003). Importance of the Police Report. Criminal Justice Institute. Retrieved from http://www.cji.edu/site/assets/files/1921/importance_of_police_reports.pdf</a:t>
            </a:r>
          </a:p>
          <a:p>
            <a:r>
              <a:rPr lang="en-US" sz="2000" dirty="0"/>
              <a:t>Hoots, A. (2013). Quality Report Writing in Law Enforcement. Retrieved from http://www.cji.edu/site/.../the-importance-of-quality-reportwriting-in-law_enforcement.pdf</a:t>
            </a:r>
          </a:p>
        </p:txBody>
      </p:sp>
    </p:spTree>
    <p:extLst>
      <p:ext uri="{BB962C8B-B14F-4D97-AF65-F5344CB8AC3E}">
        <p14:creationId xmlns:p14="http://schemas.microsoft.com/office/powerpoint/2010/main" val="3450862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11" name="Content Placeholder 10">
            <a:extLst>
              <a:ext uri="{FF2B5EF4-FFF2-40B4-BE49-F238E27FC236}">
                <a16:creationId xmlns:a16="http://schemas.microsoft.com/office/drawing/2014/main" id="{4236C0FF-315A-47B4-ADF8-8EE31F14EE91}"/>
              </a:ext>
            </a:extLst>
          </p:cNvPr>
          <p:cNvSpPr>
            <a:spLocks noGrp="1"/>
          </p:cNvSpPr>
          <p:nvPr>
            <p:ph idx="1"/>
          </p:nvPr>
        </p:nvSpPr>
        <p:spPr/>
        <p:txBody>
          <a:bodyPr numCol="2"/>
          <a:lstStyle/>
          <a:p>
            <a:pPr marL="0" lvl="0" indent="0">
              <a:buNone/>
            </a:pPr>
            <a:r>
              <a:rPr lang="en-US" sz="2000" b="1" dirty="0">
                <a:solidFill>
                  <a:srgbClr val="000000"/>
                </a:solidFill>
              </a:rPr>
              <a:t>Production Coordinators</a:t>
            </a:r>
          </a:p>
          <a:p>
            <a:pPr marL="0" lvl="0" indent="0">
              <a:buNone/>
            </a:pPr>
            <a:r>
              <a:rPr lang="en-US" sz="2000" dirty="0">
                <a:solidFill>
                  <a:srgbClr val="000000"/>
                </a:solidFill>
              </a:rPr>
              <a:t>Jayde </a:t>
            </a:r>
            <a:r>
              <a:rPr lang="en-US" sz="2000" dirty="0" err="1">
                <a:solidFill>
                  <a:srgbClr val="000000"/>
                </a:solidFill>
              </a:rPr>
              <a:t>Farbo</a:t>
            </a:r>
            <a:r>
              <a:rPr lang="en-US" sz="2000" dirty="0">
                <a:solidFill>
                  <a:srgbClr val="000000"/>
                </a:solidFill>
              </a:rPr>
              <a:t> </a:t>
            </a:r>
          </a:p>
          <a:p>
            <a:pPr marL="0" lvl="0" indent="0">
              <a:buNone/>
            </a:pPr>
            <a:r>
              <a:rPr lang="en-US" sz="2000" dirty="0">
                <a:solidFill>
                  <a:srgbClr val="000000"/>
                </a:solidFill>
              </a:rPr>
              <a:t>Sydney Buckley </a:t>
            </a:r>
          </a:p>
          <a:p>
            <a:pPr marL="0" lvl="0" indent="0">
              <a:buNone/>
            </a:pPr>
            <a:endParaRPr lang="en-US" sz="2000" dirty="0">
              <a:solidFill>
                <a:srgbClr val="000000"/>
              </a:solidFill>
            </a:endParaRPr>
          </a:p>
          <a:p>
            <a:pPr marL="0" lvl="0" indent="0">
              <a:buNone/>
            </a:pPr>
            <a:r>
              <a:rPr lang="en-US" altLang="en-US" sz="2000" b="1" dirty="0">
                <a:solidFill>
                  <a:srgbClr val="000000"/>
                </a:solidFill>
              </a:rPr>
              <a:t>Brand Manager</a:t>
            </a:r>
          </a:p>
          <a:p>
            <a:pPr marL="0" lvl="0" indent="0">
              <a:buNone/>
            </a:pPr>
            <a:r>
              <a:rPr lang="en-US" sz="2000" dirty="0">
                <a:solidFill>
                  <a:srgbClr val="000000"/>
                </a:solidFill>
              </a:rPr>
              <a:t>Amy Hogan</a:t>
            </a:r>
          </a:p>
          <a:p>
            <a:pPr marL="0" lvl="0" indent="0">
              <a:buNone/>
            </a:pPr>
            <a:endParaRPr lang="en-US" sz="2000" b="1" dirty="0">
              <a:solidFill>
                <a:srgbClr val="000000"/>
              </a:solidFill>
            </a:endParaRPr>
          </a:p>
          <a:p>
            <a:pPr marL="0" lvl="0" indent="0">
              <a:buNone/>
            </a:pPr>
            <a:r>
              <a:rPr lang="en-US" sz="2000" b="1" dirty="0">
                <a:solidFill>
                  <a:srgbClr val="000000"/>
                </a:solidFill>
              </a:rPr>
              <a:t>Graphics Editor</a:t>
            </a:r>
          </a:p>
          <a:p>
            <a:pPr marL="0" lvl="0" indent="0">
              <a:buNone/>
            </a:pPr>
            <a:r>
              <a:rPr lang="en-US" sz="2000" dirty="0">
                <a:solidFill>
                  <a:srgbClr val="000000"/>
                </a:solidFill>
              </a:rPr>
              <a:t>Melody Rowell</a:t>
            </a:r>
          </a:p>
          <a:p>
            <a:pPr marL="0" lvl="0" indent="0">
              <a:buNone/>
            </a:pPr>
            <a:endParaRPr lang="en-US" sz="2000" dirty="0">
              <a:solidFill>
                <a:srgbClr val="000000"/>
              </a:solidFill>
            </a:endParaRPr>
          </a:p>
          <a:p>
            <a:pPr marL="0" lvl="0" indent="0">
              <a:buNone/>
            </a:pPr>
            <a:endParaRPr lang="en-US" sz="2000" dirty="0">
              <a:solidFill>
                <a:srgbClr val="000000"/>
              </a:solidFill>
            </a:endParaRPr>
          </a:p>
          <a:p>
            <a:pPr marL="0" lvl="0" indent="0">
              <a:buNone/>
            </a:pPr>
            <a:endParaRPr lang="en-US" sz="2000" dirty="0">
              <a:solidFill>
                <a:srgbClr val="000000"/>
              </a:solidFill>
            </a:endParaRPr>
          </a:p>
          <a:p>
            <a:pPr marL="0" lvl="0" indent="0">
              <a:buNone/>
            </a:pPr>
            <a:endParaRPr lang="en-US" sz="2000" dirty="0">
              <a:solidFill>
                <a:srgbClr val="000000"/>
              </a:solidFill>
            </a:endParaRPr>
          </a:p>
          <a:p>
            <a:pPr marL="0" lvl="0" indent="0">
              <a:buNone/>
            </a:pPr>
            <a:endParaRPr lang="en-US" sz="2000" dirty="0">
              <a:solidFill>
                <a:srgbClr val="000000"/>
              </a:solidFill>
            </a:endParaRPr>
          </a:p>
          <a:p>
            <a:pPr marL="0" lvl="0" indent="0">
              <a:buNone/>
            </a:pPr>
            <a:endParaRPr lang="en-US" sz="2000" dirty="0">
              <a:solidFill>
                <a:srgbClr val="000000"/>
              </a:solidFill>
            </a:endParaRPr>
          </a:p>
          <a:p>
            <a:pPr marL="0" lvl="0" indent="0">
              <a:buNone/>
            </a:pPr>
            <a:r>
              <a:rPr lang="en-US" altLang="en-US" sz="2000" b="1" dirty="0">
                <a:solidFill>
                  <a:srgbClr val="000000"/>
                </a:solidFill>
              </a:rPr>
              <a:t>Quality Control Director</a:t>
            </a:r>
          </a:p>
          <a:p>
            <a:pPr marL="0" lvl="0" indent="0">
              <a:buNone/>
            </a:pPr>
            <a:r>
              <a:rPr lang="en-US" altLang="en-US" sz="2000" dirty="0">
                <a:solidFill>
                  <a:srgbClr val="000000"/>
                </a:solidFill>
              </a:rPr>
              <a:t>Angela Dehls</a:t>
            </a:r>
          </a:p>
          <a:p>
            <a:pPr marL="0" lvl="0" indent="0">
              <a:buNone/>
            </a:pPr>
            <a:endParaRPr lang="en-US" sz="2000"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endParaRPr lang="en-US" sz="2000" b="1" dirty="0">
              <a:solidFill>
                <a:srgbClr val="000000"/>
              </a:solidFill>
            </a:endParaRPr>
          </a:p>
          <a:p>
            <a:pPr marL="0" indent="0" algn="r">
              <a:buNone/>
            </a:pPr>
            <a:r>
              <a:rPr lang="en-US" sz="2000" b="1" dirty="0">
                <a:solidFill>
                  <a:srgbClr val="000000"/>
                </a:solidFill>
              </a:rPr>
              <a:t>V.P. of Brand Management</a:t>
            </a:r>
          </a:p>
          <a:p>
            <a:pPr marL="0" indent="0" algn="r">
              <a:buNone/>
            </a:pPr>
            <a:r>
              <a:rPr lang="en-US" sz="2000" dirty="0">
                <a:solidFill>
                  <a:srgbClr val="000000"/>
                </a:solidFill>
              </a:rPr>
              <a:t>Clayton Franklin</a:t>
            </a:r>
            <a:endParaRPr lang="en-US" sz="2000" b="1" dirty="0">
              <a:solidFill>
                <a:srgbClr val="000000"/>
              </a:solidFill>
            </a:endParaRPr>
          </a:p>
          <a:p>
            <a:pPr marL="457200" indent="-114300" algn="r">
              <a:buNone/>
            </a:pPr>
            <a:endParaRPr lang="en-US" sz="2000" b="1" dirty="0">
              <a:solidFill>
                <a:srgbClr val="000000"/>
              </a:solidFill>
            </a:endParaRPr>
          </a:p>
          <a:p>
            <a:pPr marL="457200" indent="-114300" algn="r">
              <a:buNone/>
            </a:pPr>
            <a:r>
              <a:rPr lang="en-US" sz="2000" b="1" dirty="0">
                <a:solidFill>
                  <a:srgbClr val="000000"/>
                </a:solidFill>
              </a:rPr>
              <a:t>Executive Producer</a:t>
            </a:r>
          </a:p>
          <a:p>
            <a:pPr marL="457200" indent="-114300" algn="r">
              <a:buNone/>
            </a:pPr>
            <a:r>
              <a:rPr lang="en-US" sz="2000" dirty="0">
                <a:solidFill>
                  <a:srgbClr val="000000"/>
                </a:solidFill>
              </a:rPr>
              <a:t>Gordon W. Davis, Ph.D.</a:t>
            </a:r>
          </a:p>
          <a:p>
            <a:pPr marL="0" lvl="0" indent="0">
              <a:buNone/>
            </a:pPr>
            <a:endParaRPr lang="en-US" sz="2000" dirty="0">
              <a:solidFill>
                <a:srgbClr val="000000"/>
              </a:solidFill>
            </a:endParaRPr>
          </a:p>
          <a:p>
            <a:endParaRPr lang="en-US" dirty="0"/>
          </a:p>
        </p:txBody>
      </p:sp>
      <p:sp>
        <p:nvSpPr>
          <p:cNvPr id="6" name="TextBox 5"/>
          <p:cNvSpPr txBox="1"/>
          <p:nvPr/>
        </p:nvSpPr>
        <p:spPr>
          <a:xfrm>
            <a:off x="3390900" y="6223937"/>
            <a:ext cx="236220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 MMXVII</a:t>
            </a:r>
          </a:p>
          <a:p>
            <a:pPr algn="ctr"/>
            <a:r>
              <a:rPr lang="en-US" dirty="0">
                <a:latin typeface="Arial" panose="020B0604020202020204" pitchFamily="34" charset="0"/>
                <a:cs typeface="Arial" panose="020B0604020202020204" pitchFamily="34" charset="0"/>
              </a:rPr>
              <a:t>CEV Multimedia, Ltd. </a:t>
            </a:r>
          </a:p>
        </p:txBody>
      </p:sp>
    </p:spTree>
    <p:extLst>
      <p:ext uri="{BB962C8B-B14F-4D97-AF65-F5344CB8AC3E}">
        <p14:creationId xmlns:p14="http://schemas.microsoft.com/office/powerpoint/2010/main" val="85483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EC6EB-AC8D-4A98-A6EC-07FC427AD489}"/>
              </a:ext>
            </a:extLst>
          </p:cNvPr>
          <p:cNvSpPr>
            <a:spLocks noGrp="1"/>
          </p:cNvSpPr>
          <p:nvPr>
            <p:ph type="title" idx="4294967295"/>
          </p:nvPr>
        </p:nvSpPr>
        <p:spPr>
          <a:xfrm>
            <a:off x="0" y="-533400"/>
            <a:ext cx="9144000" cy="533400"/>
          </a:xfrm>
        </p:spPr>
        <p:txBody>
          <a:bodyPr vert="horz" lIns="91440" tIns="45720" rIns="91440" bIns="45720" rtlCol="0" anchor="b">
            <a:normAutofit/>
          </a:bodyPr>
          <a:lstStyle/>
          <a:p>
            <a:pPr algn="ctr"/>
            <a:r>
              <a:rPr lang="en-US" sz="2000" dirty="0">
                <a:latin typeface="Arial" panose="020B0604020202020204" pitchFamily="34" charset="0"/>
                <a:cs typeface="Arial" panose="020B0604020202020204" pitchFamily="34" charset="0"/>
              </a:rPr>
              <a:t>Report Writing Tips</a:t>
            </a:r>
          </a:p>
        </p:txBody>
      </p:sp>
    </p:spTree>
    <p:extLst>
      <p:ext uri="{BB962C8B-B14F-4D97-AF65-F5344CB8AC3E}">
        <p14:creationId xmlns:p14="http://schemas.microsoft.com/office/powerpoint/2010/main" val="57867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Writing</a:t>
            </a:r>
          </a:p>
        </p:txBody>
      </p:sp>
      <p:sp>
        <p:nvSpPr>
          <p:cNvPr id="3" name="Content Placeholder 2"/>
          <p:cNvSpPr>
            <a:spLocks noGrp="1"/>
          </p:cNvSpPr>
          <p:nvPr>
            <p:ph idx="1"/>
          </p:nvPr>
        </p:nvSpPr>
        <p:spPr/>
        <p:txBody>
          <a:bodyPr/>
          <a:lstStyle/>
          <a:p>
            <a:r>
              <a:rPr lang="en-US" dirty="0"/>
              <a:t>Is written communication intended to inform an audience of practical or scientific knowledge</a:t>
            </a:r>
          </a:p>
          <a:p>
            <a:r>
              <a:rPr lang="en-US" dirty="0"/>
              <a:t>Is used in law enforcement to create</a:t>
            </a:r>
          </a:p>
          <a:p>
            <a:pPr lvl="1"/>
            <a:r>
              <a:rPr lang="en-US" dirty="0"/>
              <a:t>police call sheets</a:t>
            </a:r>
          </a:p>
          <a:p>
            <a:pPr lvl="1"/>
            <a:r>
              <a:rPr lang="en-US" dirty="0"/>
              <a:t>incident reports</a:t>
            </a:r>
          </a:p>
          <a:p>
            <a:pPr lvl="1"/>
            <a:r>
              <a:rPr lang="en-US" dirty="0"/>
              <a:t>supplemental reports</a:t>
            </a:r>
          </a:p>
        </p:txBody>
      </p:sp>
      <p:pic>
        <p:nvPicPr>
          <p:cNvPr id="6" name="Picture 5" descr="Image of a lady police office talking to a ma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900216"/>
            <a:ext cx="3657600" cy="2428647"/>
          </a:xfrm>
          <a:prstGeom prst="rect">
            <a:avLst/>
          </a:prstGeom>
        </p:spPr>
      </p:pic>
    </p:spTree>
    <p:extLst>
      <p:ext uri="{BB962C8B-B14F-4D97-AF65-F5344CB8AC3E}">
        <p14:creationId xmlns:p14="http://schemas.microsoft.com/office/powerpoint/2010/main" val="347355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Skills</a:t>
            </a:r>
          </a:p>
        </p:txBody>
      </p:sp>
      <p:sp>
        <p:nvSpPr>
          <p:cNvPr id="3" name="Content Placeholder 2"/>
          <p:cNvSpPr>
            <a:spLocks noGrp="1"/>
          </p:cNvSpPr>
          <p:nvPr>
            <p:ph idx="1"/>
          </p:nvPr>
        </p:nvSpPr>
        <p:spPr/>
        <p:txBody>
          <a:bodyPr/>
          <a:lstStyle/>
          <a:p>
            <a:r>
              <a:rPr lang="en-US" dirty="0"/>
              <a:t>Are necessary for law enforcement</a:t>
            </a:r>
          </a:p>
          <a:p>
            <a:pPr lvl="1"/>
            <a:r>
              <a:rPr lang="en-US" dirty="0"/>
              <a:t>call sheets and reports are used to help police investigators and prosecutors develop theories about cases</a:t>
            </a:r>
          </a:p>
          <a:p>
            <a:pPr lvl="2"/>
            <a:r>
              <a:rPr lang="en-US" dirty="0"/>
              <a:t>may also be used directly as evidence in a court case</a:t>
            </a:r>
          </a:p>
          <a:p>
            <a:pPr lvl="1"/>
            <a:r>
              <a:rPr lang="en-US" dirty="0"/>
              <a:t>officers are required</a:t>
            </a:r>
            <a:br>
              <a:rPr lang="en-US" dirty="0"/>
            </a:br>
            <a:r>
              <a:rPr lang="en-US" dirty="0"/>
              <a:t>to testify in court and</a:t>
            </a:r>
            <a:br>
              <a:rPr lang="en-US" dirty="0"/>
            </a:br>
            <a:r>
              <a:rPr lang="en-US" dirty="0"/>
              <a:t>must be able to explain</a:t>
            </a:r>
            <a:br>
              <a:rPr lang="en-US" dirty="0"/>
            </a:br>
            <a:r>
              <a:rPr lang="en-US" dirty="0"/>
              <a:t>complicated concepts</a:t>
            </a:r>
            <a:br>
              <a:rPr lang="en-US" dirty="0"/>
            </a:br>
            <a:r>
              <a:rPr lang="en-US" dirty="0"/>
              <a:t>to jurors</a:t>
            </a:r>
          </a:p>
        </p:txBody>
      </p:sp>
      <p:pic>
        <p:nvPicPr>
          <p:cNvPr id="6" name="Picture 5" descr="Image of two police officers tal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038600"/>
            <a:ext cx="3193624" cy="2130147"/>
          </a:xfrm>
          <a:prstGeom prst="rect">
            <a:avLst/>
          </a:prstGeom>
        </p:spPr>
      </p:pic>
    </p:spTree>
    <p:extLst>
      <p:ext uri="{BB962C8B-B14F-4D97-AF65-F5344CB8AC3E}">
        <p14:creationId xmlns:p14="http://schemas.microsoft.com/office/powerpoint/2010/main" val="110358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Skills </a:t>
            </a:r>
          </a:p>
        </p:txBody>
      </p:sp>
      <p:sp>
        <p:nvSpPr>
          <p:cNvPr id="3" name="Content Placeholder 2"/>
          <p:cNvSpPr>
            <a:spLocks noGrp="1"/>
          </p:cNvSpPr>
          <p:nvPr>
            <p:ph idx="1"/>
          </p:nvPr>
        </p:nvSpPr>
        <p:spPr/>
        <p:txBody>
          <a:bodyPr/>
          <a:lstStyle/>
          <a:p>
            <a:r>
              <a:rPr lang="en-US" dirty="0"/>
              <a:t>Are necessary for law enforcement</a:t>
            </a:r>
          </a:p>
          <a:p>
            <a:pPr lvl="1"/>
            <a:r>
              <a:rPr lang="en-US" dirty="0"/>
              <a:t>officers who are in constant contact with the public and other law enforcement professionals </a:t>
            </a:r>
          </a:p>
          <a:p>
            <a:pPr lvl="2"/>
            <a:r>
              <a:rPr lang="en-US" dirty="0"/>
              <a:t>when communicating with the public, law enforcement officials must speak with confidence and a level head to diffuse a situation</a:t>
            </a:r>
          </a:p>
          <a:p>
            <a:pPr lvl="2"/>
            <a:r>
              <a:rPr lang="en-US" dirty="0"/>
              <a:t>when communicating with other law enforcement professionals, officers must communicate as accurately and effectively as possible to accomplish goals and duties</a:t>
            </a:r>
          </a:p>
        </p:txBody>
      </p:sp>
    </p:spTree>
    <p:extLst>
      <p:ext uri="{BB962C8B-B14F-4D97-AF65-F5344CB8AC3E}">
        <p14:creationId xmlns:p14="http://schemas.microsoft.com/office/powerpoint/2010/main" val="296284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Writing</a:t>
            </a:r>
          </a:p>
        </p:txBody>
      </p:sp>
      <p:sp>
        <p:nvSpPr>
          <p:cNvPr id="3" name="Content Placeholder 2"/>
          <p:cNvSpPr>
            <a:spLocks noGrp="1"/>
          </p:cNvSpPr>
          <p:nvPr>
            <p:ph idx="1"/>
          </p:nvPr>
        </p:nvSpPr>
        <p:spPr/>
        <p:txBody>
          <a:bodyPr/>
          <a:lstStyle/>
          <a:p>
            <a:r>
              <a:rPr lang="en-US" dirty="0"/>
              <a:t>Should allow the audience to easily find and understand specific information</a:t>
            </a:r>
          </a:p>
          <a:p>
            <a:r>
              <a:rPr lang="en-US" dirty="0"/>
              <a:t>Must be:</a:t>
            </a:r>
          </a:p>
          <a:p>
            <a:pPr lvl="1"/>
            <a:r>
              <a:rPr lang="en-US" dirty="0"/>
              <a:t>accurate</a:t>
            </a:r>
          </a:p>
          <a:p>
            <a:pPr lvl="1"/>
            <a:r>
              <a:rPr lang="en-US" dirty="0"/>
              <a:t>clear</a:t>
            </a:r>
          </a:p>
          <a:p>
            <a:pPr lvl="1"/>
            <a:r>
              <a:rPr lang="en-US" dirty="0"/>
              <a:t>concise</a:t>
            </a:r>
          </a:p>
          <a:p>
            <a:pPr lvl="1"/>
            <a:r>
              <a:rPr lang="en-US" dirty="0"/>
              <a:t>organized</a:t>
            </a:r>
          </a:p>
          <a:p>
            <a:pPr lvl="1"/>
            <a:r>
              <a:rPr lang="en-US" dirty="0"/>
              <a:t>data-based</a:t>
            </a:r>
          </a:p>
        </p:txBody>
      </p:sp>
      <p:pic>
        <p:nvPicPr>
          <p:cNvPr id="8" name="Picture 7" descr="Image of a man in a suit working on a comput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599785"/>
            <a:ext cx="2636809" cy="3947318"/>
          </a:xfrm>
          <a:prstGeom prst="rect">
            <a:avLst/>
          </a:prstGeom>
        </p:spPr>
      </p:pic>
    </p:spTree>
    <p:extLst>
      <p:ext uri="{BB962C8B-B14F-4D97-AF65-F5344CB8AC3E}">
        <p14:creationId xmlns:p14="http://schemas.microsoft.com/office/powerpoint/2010/main" val="120899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a:t>
            </a:r>
          </a:p>
        </p:txBody>
      </p:sp>
      <p:sp>
        <p:nvSpPr>
          <p:cNvPr id="3" name="Content Placeholder 2"/>
          <p:cNvSpPr>
            <a:spLocks noGrp="1"/>
          </p:cNvSpPr>
          <p:nvPr>
            <p:ph idx="1"/>
          </p:nvPr>
        </p:nvSpPr>
        <p:spPr/>
        <p:txBody>
          <a:bodyPr/>
          <a:lstStyle/>
          <a:p>
            <a:r>
              <a:rPr lang="en-US" dirty="0"/>
              <a:t>Requires writing specific and true information while composing the content</a:t>
            </a:r>
          </a:p>
          <a:p>
            <a:pPr lvl="1"/>
            <a:r>
              <a:rPr lang="en-US" dirty="0"/>
              <a:t>avoid generalizations, such as: </a:t>
            </a:r>
          </a:p>
          <a:p>
            <a:pPr lvl="2"/>
            <a:r>
              <a:rPr lang="en-US" dirty="0"/>
              <a:t>more and many </a:t>
            </a:r>
          </a:p>
          <a:p>
            <a:pPr lvl="2"/>
            <a:r>
              <a:rPr lang="en-US" dirty="0"/>
              <a:t>large and small</a:t>
            </a:r>
          </a:p>
          <a:p>
            <a:pPr lvl="1"/>
            <a:r>
              <a:rPr lang="en-US" dirty="0"/>
              <a:t>provide all relevant information with the most detail </a:t>
            </a:r>
          </a:p>
          <a:p>
            <a:pPr lvl="1"/>
            <a:r>
              <a:rPr lang="en-US" dirty="0"/>
              <a:t>follow protocol (use the correct forms)</a:t>
            </a:r>
          </a:p>
          <a:p>
            <a:pPr lvl="1"/>
            <a:r>
              <a:rPr lang="en-US" dirty="0"/>
              <a:t>edit report (check for spelling)</a:t>
            </a:r>
          </a:p>
        </p:txBody>
      </p:sp>
      <p:sp>
        <p:nvSpPr>
          <p:cNvPr id="5" name="TextBox 4"/>
          <p:cNvSpPr txBox="1"/>
          <p:nvPr/>
        </p:nvSpPr>
        <p:spPr>
          <a:xfrm>
            <a:off x="470018" y="5537537"/>
            <a:ext cx="8229599" cy="1015663"/>
          </a:xfrm>
          <a:prstGeom prst="rect">
            <a:avLst/>
          </a:prstGeom>
          <a:noFill/>
          <a:ln>
            <a:solidFill>
              <a:srgbClr val="152848"/>
            </a:solidFill>
          </a:ln>
        </p:spPr>
        <p:txBody>
          <a:bodyPr wrap="square" rtlCol="0">
            <a:spAutoFit/>
          </a:bodyPr>
          <a:lstStyle/>
          <a:p>
            <a:r>
              <a:rPr lang="en-US" sz="2000" dirty="0">
                <a:latin typeface="Arial" panose="020B0604020202020204" pitchFamily="34" charset="0"/>
                <a:cs typeface="Arial" panose="020B0604020202020204" pitchFamily="34" charset="0"/>
              </a:rPr>
              <a:t>For example: Instead of “The man was going very fast,” use “The man was going 15 miles per hour in excess of the 65 miles per hour limit on Highway 251 southbound toward Rochelle, IL.” </a:t>
            </a:r>
          </a:p>
        </p:txBody>
      </p:sp>
    </p:spTree>
    <p:extLst>
      <p:ext uri="{BB962C8B-B14F-4D97-AF65-F5344CB8AC3E}">
        <p14:creationId xmlns:p14="http://schemas.microsoft.com/office/powerpoint/2010/main" val="3126193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PASSING_SCORE" val="100.000000"/>
  <p:tag name="ISPRING_ULTRA_SCORM_COURSE_ID" val="9FA62925-BAC8-4CED-8B53-17ADC013154E"/>
  <p:tag name="ISPRING_FIRST_PUBLISH" val="1"/>
  <p:tag name="ISPRING_PRESENTER_PHOTO_0" val="png|iVBORw0KGgoAAAANSUhEUgAAAH4AAAA3CAYAAADKdP4sAAAAAXNSR0IArs4c6QAAAARnQU1BAACx&#10;jwv8YQUAAAAJcEhZcwAADsQAAA7EAZUrDhsAAB1NSURBVHhe7XwJVFRXtnZFqSoH1OCQqNFEbefZ&#10;gCII3Lq3oMABWw1EIwIK1MBQzMhMMckoIihQVRRFMVPMsyAqTpk7wXSS7nS/9dJ5/fdbr7vfn/5X&#10;p/O60yvp7H+fy5VGLRAQfJ3hW+tb995zzt733L332eecqlvFGy9UH7kLUlspv4xeJv5cN51/4Zak&#10;Lr1TFM1V/4jvK9I6KLuCN1zgwh1nyLspgZL3D0J6JxPKVU8Myqr5/ED9NoGs1NVMXioXSEuT+DLt&#10;Bb5MrRZI1eUCmbrcTKbR8qWay8gcgUybYCZV+wvkWjezoNJ9Qv+yNTyZZg6nzSSwvTW2cxRKNdNH&#10;f6RCy7A3DLy0SBCgPyCUFptuO5JBFY5mPmorVm6KYOZbuIfoNXm/YWLf0CazpBqKE3s8UjpFccTh&#10;qe0iSOuk4Vw3A6o+aitXPTaUBUKhQs/wFWUZfEXpLb6s9A94BEFQJQiCa0AQUgt8PJpmLbYhxHbK&#10;KuAHlANfpvkaA+V3fLn2Dl+uK0ae5gcYtuCdnhm6IY/Hl2t+xQ+tB36gYRpZAYKwRjCTlsh5AZfN&#10;sT9fCkLqQIB1Y1JZDXyF7luBvGQd190ngkCm2SjwL2PtY/J+IxnZAnxpSRon+ngkt9FXsq87QUo7&#10;DZm9YkhpE32qGqDMuGqTEPhp1/MV+mx8yH8nRuITB6Oz+dhJNBJx4MRJ5OSlqEM/pIsEBAkQUhZY&#10;+QuhTKtk7y3T3mOdIyP3mS5qQICBKJBrPuepBsz4floP4vihvppqf59Yj7bAgKlnDfWEwCxZy9p2&#10;zPtiXQBrjz/wvMtncaJjI6bLzkLVJvom744L5A5IoOi9Q8TxzVz1o/DKewGdq8a08pUwtA6EgeUg&#10;lGuml5hBhBGN5AF7SRewbBBTn+m2U80wzCx+6gxyX4FUc0+gxExGgmIskv4GYPD6aXcSuckCs8Zm&#10;gb/+H0SfyfuMoJAEh1Ttx4k+HqktjptSO+me5HZRRXI7nZd1TRKv6mBe5qofAI7I0+jo/56FxpgV&#10;oEOH4A0V2qfDEBz5Mk0j6cdshWZwbnAVzPEvnX4G6WGWv+7vvDMFS3DuthFiymX7YypIRpL0V6ru&#10;Zg03SQikxUZhaK1p/SOJthDK1B/weDA8HU4ZBArtpdlhdTBHaUCDaB810HgYcJ86jty1qbYPkxiA&#10;c/xc/9LBeWHVYB6km34GIiONgCm3mtwbDdw+O6wWZqPzZ6MdRmcpzA6uBFzI2hG5iYKvKN46K0D/&#10;7Wy0k2n994n3CakGssDjRMeH6AbHBWl9TqtVXdTOc70SOr6VEmHxA5EjlGsN5lGNaIgyMEdHmQeO&#10;g2w7HcwLqYB54bVgHlEPc9Fgc0MqYS4GD0tyHloD5uF1bD1pNy+0EsyVelb2AX1Yd9/xWDdoEVUL&#10;z4boH0uL0HJYGF4xaVogF0VUYd9wBPuWbscdx4uzA8u/NsdMMBefcSya4/NioNxmjThBCP1Kmohd&#10;TOn9J7Ws7WbJ1V2c2Pig6rCcE98s+nVKp/hrTO+Q9/p+SGwVGblqFpiuUs2jm4acoUTHP5bo7OBy&#10;mBeJjg6tBozY32BUGmfJS2P5Cs0JEplmQYX7CGfidgm3cUfNZFoFBlfmLIWuGdt/PCdQ93fziDqY&#10;F2WEeRE1GDwGVh9OLazjn1WWDS6NNcLzERVjMxKdho63CC772iJY/wRE+ci6f+Cisp/cX+invjgv&#10;quHR7PAIy2AuBuxMmdqFyI0bZ0p2YGb9lrW5Sb0c0c5zleXf4By/kZMcH+KaHfemXnGCpA4xJLbR&#10;kHFNAkkt9GtcNdk/7puPkW4RVmFyND1MC+TCKHQYjlpMU00zpTrJuFeZI+GnXS0IKHObFVB2EefY&#10;d+cF6b+ySOrGyC5lF3eLwwyDa1TNsCqmekyuSWwADJLf8dzyN/D8ClcTvU9CspNh+3ey2GJ2oP7z&#10;BeFVMD+4DKkfhWWwAO2BKfl9Vm6cwCzRsuBsAytvWi8h6o5pglk4BXNi40eckYlO73eGuGYGEtrE&#10;EN/CfB3dSq3iqnmYrt9ZEtsIi8PKkYYxuSQcj3EkMxg+nOlbSqaLqQMafXZ4jb9AoY4gly9EVQxu&#10;zWiHTar6Mbn1XCssCTP8htUxxcA5P3hhbBMsQtssJNPJKCT1FtENuMIveZUTHRs+xbvm48BZRKYa&#10;E/ruc1FUNTq//E88z0uLOMnxI9oo6kvpcYLYRhpUXU4Q00TjynAIM33U4ufQ6cvPVsOyqKoxuTyq&#10;EpYltsDcQH0Pz11lzqmYNqyOrRm0vtADlpnNY9I6rwteiKr8jMdzF3CiUwdKZTY/qOyTZXGNw9OK&#10;SWLdsjgcvUG6XxEZTnpUzFFoOpYmtIytkzCxlSwwJ/7patRdW5xC6T/Ft4ohpoGGtF4JCYAirpq3&#10;QKmrWJPaMZQ2Y8cgSamqFpin1A/yNqum3sAmsCGpftBJcw1EFzvHpFPJVcAgmR7HIwS+atdlCc3w&#10;YmwNrIyuHpUvoo1eSGrDlfdj9tnexZbPna2Dl2JrTeoZYhWsSmomo/7XPEsZn5McPyIaxaL4Dic4&#10;28hANDo+uUcCMfWUO1uJCpdFVny2Ka0F1ifWjclNKiOsiDMC71SBLSv7FLDzXNOgW/VdOFx6dUy6&#10;Vd2GtQm1n3Ji0wILpe76hvQOWBtfg6wdlRtSWsi081sc9aOueeYHarvXP0bX+oQ6WJPSBrPlJT/l&#10;xCaGiDo6OemKM0Qa0fHNYogyMn8/W0WtYCuPX1q/Jq7m2x3nmmFrasOo3JZqhB3ZnbAoWPcWK/eU&#10;YJPbNihvexe8a2+OSWnT62CV2fzF0rByzYsxVcU48ibEVUlNJRb+unDutqbhfXnnqgS0RVoTbE6u&#10;RxpNckuKETZm4gJVpjWtz6twz6rERtia1mhSfoj1sC2nG54LNwxwUhNHeC1zM65dAhH1DLBHI/0e&#10;V8WbiVuu7VkdsCenFayyWkblnuwW2JXXB3MU2gRO9KlAXNg9mDDwEYR3vQ0Rj2P3OxDe/zFEXEPi&#10;kZyPh6Rt9OufwYakunvcbUfFouCyMsuLV+Hlc02wawzuPt+Jab/mjzzL6AWc6DAWh+ivWOX3jqnD&#10;KrsVSBbmn75k8pPVxyLMKFkYWsN8EdngCBgAkNDtDOF1dAFXzcM9ovvegj6g8jvA/kL7qCTz6M7c&#10;buCdLnLlRJ8KjhuuDxo++R1ceueXUPD2L+HiW7+AfOSFNz+GvDceJCkjdaQNaUtkLr/7CRT97BMo&#10;Zvkr9rwIy4b0cbpQtmDwN+iI5lvcbUfH0fRlG1Ia/+JQ2AOYjUblvvNtsPfydZgXoE3hJIfgeclm&#10;WyaxdadJOUJbpH3JACyLMJRzUhNHSI3IObpVAmHodMJYHPGh1aLhOQP3iScZ9Q1wKb4CkqKeUXlQ&#10;0wcvZ3cA70S+NSf6VLAl2TgoUV8Hm5w2sMxohh2YHrekNLBbuA2J9Q+sQcg1Kd+S3MC2I+2JnCi/&#10;E1zwGY7gWsCjcgCkDXcgrOMtSLz6PmTd+ZANjpp//wM6q/3xjkcsVpbHi0tvg+OlLhAXjk4XTT9s&#10;Tmn4gmejeo4T5a2IqrjqrLtlsj0hg3TRXIVdGS1f8g5nL+fEJo6gKjorusMZQqoZCK8XA47+vwU0&#10;UEu5at6CoNJj+8tuwTH9NTiiuzoq3Stu4JapE3ju5y050aeDM8WDPJ9SwPkVWUQyzggWD/EMd2Q5&#10;op60J3JeD5GUYduZfiXs5/ALg/XwElk9K/XjcjzvJe9ZuCb6jCw6D2n74BAOClN0xbqDlW/gukif&#10;z8p5Xrazv4z2LLtmsj0hkXGtehOWhpcnsjKTRWAF81Z4kwSCqhiIaJaAsop+m6tiIZSXOh0x3MYF&#10;0i04VT0wKs/U3wYnHHm8ExedONGnAoFMPci+eGDi68knJV+qBjM/NczwLQGevBxm+paMz/EIi2Dd&#10;iQPld8EDbUNsd99+r1XegOMV14douA5e9Xdg7/mOv/FWBi7HRV+7Z9O7/6x/mNjeu/EtsM5u+y1v&#10;Rdhs7lYTR8Blaql/BfPXoBoxBFYyENnuTI45XPUQThZYulfchGBMff7Nr49KZdsbcKb1fTAPKj/L&#10;ST4VTMjxcu3Q2yuTYUQzCKSaCX3cOkuuefP52EbYmFQP9nntcAwzow8OkMDWNyAIqWi+CzKcVnyb&#10;yAg23MOp5isF2tLXeNsk5U13wbPpZyRDnORuMTkoDPThkEYJoPNZhuLI968SH+Sqh7Bd8dwrZf3/&#10;kzzwc4i+8u4DjEEmXH0PUm/cg9SBexBz7UNYE1v9QMaYbozb8fJS4ri/8v3UPTiSuybMwAo8arK4&#10;244PPmqbGYpy4PlgxsDpxgwzCJk2SCA44lxNtplkt5HU/x4Ed70H4V3vsGsLUwxFxt/8JVkUPrl9&#10;pQamIKTZGeQGBgKqxYCB8KWyzGUJVz2Mg+re9wre/xTO3fwAzt36AHLufsiuivNxlRzX9zM4gSmI&#10;bD0WhxpASN5K8S05wIlOO8bt+KF3+Kb1AxxTIC9QkHcNSR8wcIamDXbNUcSWLY+sZFfpJBMk9r/P&#10;2jbrzs8h5cYgJF17f5gZtz+EgM73YNaZy5P6Tv8B+OjoQf9aJ5CWMxBklIBUz9zlqh7ArvTGTO0n&#10;v4fKjz+Fio8+hWxc6XrifLU9tRHMA3TcIqmIfSjWwArd7+Z4pC/jxKcVE3T8ZzzZzyb+0eYTQCgv&#10;WSXw1/1NoNA90ifMJPAMyQbEfj7FsCS0HPZhEPg3vc5uP0vv/Ru7vSQDrOTj/wT7863sV9FPBP8i&#10;+5Vnypi/+5aLwacMHd/oDH5lDPs+2SM4nLs5qhcj7/o93P60wrxAdDa7+i3Cla/6oQfCazInKso+&#10;EvpeXstpmDZM2PHuDU/lO4SRIO/psW/lmurXCD5DsgGxK2aE5REVcKikF9JwCm3/7e8B7f8VT6xa&#10;w6mcPLw1zAlZrTOcLmXgjI4Bea0EMANIuOpHMFehbeYFVAPP85IJZz9EjGTW+f76z3H0+3AqnhzK&#10;AqGZv343P7AyFUdLKima+IjXPNURz8JHN48v1/4X6YPJvj1E7CebAYitMWhg76XrsDO9MZvT9mTw&#10;1DAaKTreS4uO1zuCt5b+88kaOwuu+lGcKlzNl+v+KgjQm+zso0Tn+2Pb4Goy+t8V+htks8KLVnLa&#10;xgdl1XziaKFcH4Sp0shXlP6G6BSebUfjqHtIkwk5XqqZlu/jxwO+tNjv/lw/EeLzk8z6B95a5XxO&#10;1RPhmZPF9Meny50AAwB8qyQkAG5ydaNihl+JF/ujh3G84vsAyQ8SyHvx8tL/wes3cVulEci00ei8&#10;M8jjfD/tqzN8dJ7kXXm+TJuOdZXY5nUcJb9nf0DA/sgCA4gEHbslqyajgp3vxu14sqqXqf+Gzh/A&#10;bHHjiamsHkB9E/gOHJ7BTPgB++MSU/0bjez7+2oZp+TJcOoytdajhPnmlFoMeAS/Gmc4paYf/Mx4&#10;FAikJfHsfKVAh5BRbaqzo5EscO4HAfurGXTm8F4Zz0eWB2E74nTi6If1TMbxhEQXMfxUMKoVdZYY&#10;WKOME0KZWiwIwmc19UymSO4jVf+cp1LN4FQ8GdyKRL6nq13Ao9QRvPQS8K3ZDyeLGJqrfizwAZSY&#10;Or9lH8JUh6ebk3X8VJIEqbSkhDXIBIDZopOVNaVzJLkPm4RS9ajrrgnjlUu0zkPv9Ln7JdFnx0vE&#10;Hxy/TPd6FLhMaA4x8yu2Fyj0H7Cjf5yLlinjd9jxKEt+//a1qe3dA0T9fL8Sdh3zRMjrlSzM6Rr6&#10;8mWPymX+T/OpZ91VT/gakrtKgHvUSL6//v+wCxeSmti51MSDTBWJwSJagC9X95EufNccT8CXlhQO&#10;be9GmSrJGsq/7BvysylOZPIgP3zM6nLYlN1NHcq76rCNK54ayLIW8HHVjkFwGx3/NWsUQuIQ4qjx&#10;zmn3SdqTACJzPNFB5v9/BtafcZ1wiywGya2/i44nb8MKZKV/Ync9j+jGYCBB4acefudxSpDfSj2L&#10;zj+S00PFZHdRr2X0iyf+Su4YEARq1/MDdFJ0EFmZf4Ar9D+zzidOux8Qwz+JHklSThZ12G5o6vgG&#10;Zf+IegYFcl0DHuOFCr3znIDLw18ZE+CK9zNBZDMn/xQZ3UEcX8V1Y8IQSDUhgkhcIJKAHqk3vJEE&#10;/pc8mWYx13RqkY8BkNUj8j7fz1RevOlYePEm46RSjf1z6MnAXFm2hB9QvhN3AfvJDy3RmaEY1XG4&#10;rUrGrVsKXidgdEeTrdwMaak3GuSwmb/GVhhQuhYf/pHXkh4Gto/kBxjyUd/TZXB1vkBWPPRC6mSg&#10;GjDDRXKgUKZTCqWaILRJKD5LGAZ/GC7oxr3QnjSUPS7C89eY0xeui69euMbcO99P6/DomnlnjA9z&#10;fsT3C+ev07Y5vbQup4/+bW4f/cecfuY6BkU8njtk9Ts+dvR9rwC8Z8hOx8vAvHBCS2957TJl98ol&#10;6pBbgcjD7aIo4EghFXU4T5TkeoFJO3ieynLJpbJdckQZTjlUiiSLinHMooLE2SIPJt1hv326/R77&#10;NPvVe1R7puTTt2mDqmrP/Kweyi3nCl2f20v/Fzr+HzlX6f/OvUrfzb4iKsTg8Mrpo3YWvDWxLeC/&#10;CiIqneb6VVErfCrEu3zLxS4+erHPaR2d4K1jir1KmTZPDf32KTXzmUcJ81fPUkfwrnSBM7X74Uz9&#10;AfCuOwieNQfAo2I/vKpzhmMlTuBawMCBPBqcc0TfOmVT3zhmOnzDIOkMCkTnHIBKd4B9qfZf26Q4&#10;fLE32f4/rJPs37RKsq95OcE+cXuCw7EtCQ6bXlJRE/9d4XTiXDvzfPYV+jAGwsWcK6K3s3tFf87p&#10;YwDLIPMK/f8yekQfZfaIWpEZmd20F7azS+uhf/K/kSFUDZR5VJvj8rBq8baQOrEIeTy4igkJrGZy&#10;AirpKv8K5rrCQH8sN9D/V24QQ1CDMwS3H4DQnkMQ2u0KyvZDIDe6gHeZI6DjP/copn9+spjpOlHE&#10;FLsVMfFuhSLfo5eYo0cvMk5HLlJ2RwuovQfyRdYsz9O2h7DsYC4l2p9rzzjl2Eucshz2O2Y7HGbS&#10;KXcqjfK0S6P8bVKoGGuVXY5Vop1hV7xd17Y4+zvb4u3e3hptd3tzlG3zxuh92euj7DzXhdE7lsks&#10;x/zjp6eGzC47i6xr9nuye2kfHP15Ob2ibjz/RRYGAAYB5PSLIfeamP3vnPQu+ivkf6Z104NpnXRP&#10;egdtSGujzqd00DHJ7bS/qoU6pWqljiS2ipxTOkRUYrton6qZ2pvY4bA7sRnZJbJObHGwiW9xtItv&#10;FIvimkTOsY30segGxi+6ThQd1cDkRhkZfaSR7oioY95E/jq0lv48rJb59myLBOJ79kNC/0FIuu4K&#10;iTdcIbbvEER27IegOieQGZi/yMrpX/nqmX6fMrr0tJ5OOFMm9vLS0RJPnaPVmTJms3e5ZKOPzmnr&#10;ab3Dbi8dQ3tqxT89pRV7eGkY+Um1KPhEMRPhViQ661bIRGAwhB4pZIJcL9Ay1/PU6f059ElM/Sdc&#10;cih35yz6mCSbOsIg6Wz6MGYCV1Gm6KBDBn1gH04DtqkOB3YnOhzdlWB3anu8nXJTzL6UjZF2F9dF&#10;2BSvDrfNfyliX+yKMJsTy4Jpy+WBu6d0BzYpqEA1I2eAWnphwNEq74b4lQsD4jBcGJ7HbFCZ2Uv3&#10;nOth3sropn/JOr+T/ktaBw1ZfRgYNyRw4Y4L5N/dD/mv74cLyLy7LpB7G3nLBbJvOkP2gDNkccwc&#10;2A9ZN4eYc/sA5N49CLlvHILsN1wh4/YhSL1+ABK6nOFsoyOg478Mq6X/I7SGfie4hmlXVtElgVVM&#10;UmCNWBZYKX4loMpRHFjhYBNY62gVVMPsCapzsA+oFbtg+avyCkeprEIc7mcQJ2D6T/YuZ5KQZ71K&#10;xf5eWvo1T62j86sah92vlTiuO1Xs9Jybce/kX3ZEuDe4z6RUlLmNyuY5axW1yjrVYdNuFbVzVzpl&#10;tT1RZG0ZK9q3KcbOcW2Y7SurwvZ5rQix8VkWuPfkEoWNs4Xf7i0L/HHx7e4+k1P3v4uCHpf5hbec&#10;VmfcEFmf7xcfwiA4nd0vDsvsEydn9DI5GVeYwrQuugQDoTS1XaRPaaMNyW10laqNqU1so+uTWkUN&#10;SS10U0KLqCW+mW5NaKFbYpuYhrgmui62UVQR0yTSRhvpvLN1VOJZIxMU3SD2imwSvxLVKD4UaRS7&#10;nG1mnCIbnSQRRvHByHrxK5FG5lRkPSMPrxOHh9cx8cF1TFpwrThdWcukYkDEB1SLghUVtKe8gj4g&#10;xZHtV+m0Wqb511jEWsos+dti7CzWKvesWBdqt2Zj+O71a4Jttq4MtLVa6m+1e5HCdsMiH9t5XPN/&#10;PahUvBlkvs+9Tr+U3ue0M/uqI5Xew7ie66ROpHdRp9M7GAUGgzK5TRSS3EaFJbczEaoOOpIwqUkU&#10;kdgmCk/C8sQWUXgCHhOaqbBYLI9roqJiGqjYGCOVGN1IJ0cRNtAJkQ3MWRIU6HzvMCNzNMzoSJE5&#10;X4mLuQBcA3Dd+s6CzPsrwvYuXBxnv2yZbN+L6PzlC7ypZ3nKtUKsnvo/PHoKeIZ8pqAaoMxVRslC&#10;VbPTc+nN9stw3l+h6nB8Mb6Jfim+VbLyLF7HYXms0W6Jqspl/uP+g+97DxxYrNOVLt9Zx/+IH/Ej&#10;fsQYsLS05L/88ss/4S7HBZQR7dmzxwePbnhJ3myZsWvXLhcrKytXjo7IDXv37l3ICiCw7Rzk8L9J&#10;2djY7Nq+ffvwDx0JsB97STvuchioayXeb747twLfvXv3+m3btk3643C8x4s7d+5cMrI/Pzjgwy9G&#10;g7Nv29437FjAtgFIFRrfBo8ylM9Bp2/HowHpRIjl9iQAsE08J0bkPLCO/e9cAjzvxbLhf5jasWPH&#10;Frz+gjiZKxoGtg3DINqGzvfFds9i0NhiW/Y3ByP7vHnz5gfejUA5U28DP0P0kT6izuF/pn5Y9nsP&#10;iqLM0RBaNIS/tbV1NJ7boSPFaGD237rISEaDrybnWPcitism5/eBZcTRzsgQrogF6jUjbdGg7C4A&#10;zy+gnqF/CEHgdSrKGokjuetQZBuS4BApw/rFpC947YEBcQzZgtfHkTZYtxHLSRDKkLFYdgr1Ex3s&#10;/+Lg8SheEwdHPv/883NxhO/A80QkaV+KfBkdv488G57G4TEQj0dR9IexuEMDzsEHbsXRuZREPZ6n&#10;If2wXEHq8TybBAd3TiMjyflIoFHXYXkXOiYKDRiF5x6kHHUo8VxCdOP5Az80wfIoLCOBdgQdMBuv&#10;iVNC8ZpkDfalVUzna9Ch4SjvgUFJskoMSfHYLgDvdRivDWTE4zlxZhKRwfbnkC5Yl48yz2PdcaIP&#10;y5LxuNjFxUWIbeuQ5FlCsBybWO3GOhLUlaQvRM/3HmjURfjgKu6SOCQYaY0MxXIyV7Nv6RCggzdj&#10;+XnukgUazB35GpaTgJihGnqblR01aPh1KB9FdBBnkLL7wPZpeO+deIzAulN4JI4gI1iCwcP+Wnjd&#10;unUv4HUgkce2W/A+4StWrJiN9b54/lOsY1/NxvMjeE5G6/1g88djER69SdCQdngdQ+oJuDYkS/mj&#10;7t3IWGznjeUaDPJ/rS96pgv4sGTEDxDDIpfi+aW1a9eSUeGMdb1kEcQ1ZYHlmcQRpBwdJsY2xMB7&#10;kYVYvoaQpE+S6rn2hchuopNVwAHLLpEUTJyM569j0Qw8kmxjj8zDkbcQjyTFZ+N9zuD5NqQKr1fi&#10;MRDv64ZHdpRjX17DNmyAYnkyCTKsSydOxKM9lpHASMXyTeQZ8foK13clMhcD1BLLF2Gbtoef93sL&#10;fHA+GuEYGUVogHB8ePaPgPDwE+Tw//jcB3EgyihwgUXSNOFiYmA8hqFTSAoOIPUj5nayUj/CCo8A&#10;MTyZWtDQJCscJmVksWVrazsPZWjsC0nDp7BsD15jht9mgdcOqMsNnbQTuR7l2L+Ew/JNZHFIzrGc&#10;tOEjRUQHHpX4bPO5gInEtmeQZL2wkughsngeie1I1iIL0B/uSp9ss9AA59ApO7iiH/FDABnVJNVy&#10;lz9w8Hj/H73jms9cQS8ZAAAAAElFTkSuQmCC"/>
  <p:tag name="ISPRING_COMPANY_LOGO" val="ISPRING_PRESENTER_PHOTO_0"/>
  <p:tag name="ISPRING_PRESENTATION_COURSE_TITLE" val="CEV70802_Written_Reports_in_Law_Enforcement_LOGO"/>
  <p:tag name="ISPRING_PLAYERS_CUSTOMIZATION_2" val="UEsDBBQAAgAIALJUk0/W9W53OQMAAFkJAAAdAAAAdW5pdmVyc2FsLW5vLXZpZGVvL3BsYXllci54bWylVclu2zAQPbtfIfBu0o6bNjEkB2kAo4emCOCm7c2gpbHEWiJVkorifH25SLLlJW3QgwxrOO9xljej8Oa5yIMnkIoJHqExHqEAeCwSxtMIPX6bD6/QzSwsc7oFGSSgYslKbXwfqM4itGfAhggFLIlQxZklpPmQi+ETS0CgoJRMSKa3EZqMzBXdhRPzYoBcRSjTupwSUtc1Zsr481SJvLLUCseiIKUEBVyDJD6aBjgt9duxRG9LUC3DPxCYpxC8D3tWrAesJ1jIlFyMRmPy8/7LIs6goEPGlaY8BjR7N3B1XNF4cy+SKgdlTIPQUy9Aa3urNQ1CPWXjKx4oGUfIny8LUIqmoHDOU0Rat5awhXtIa11Sniw5fWIptaksVePletVxqExIHVe6AW9guxJUJsvOvnMPyXG04TqnKvNkaj8Lx71hTRrOa2nfT4XhcqlWOVOZOdlH7Kwnwye9K8PCFdbJ8LGV4dzyoEDC74pJSNzr907xozEKbFRzGmsht3fm1IixEQHuhIO9cLB1xZ3CcXfJYkeBfPidk0saqzpGTaproLqS0FRpELoZ+UqldF2aaVlBSA6MHkl60JD4dH1nujaEmS7yy782xHod9OOXeqUdzv//u/HZ0LSFYDyB5zkzLhoKU2ANpvLWhnWZY3thF4+qVsVuaHqWneZNf0wKgaYyBTPUCdWU7OzkDBIkVcYjruQBdO/gHDZjaZabR58kODw9x1JQuTlJsHdwDpuLeHMC2ZnP4VZS1CY7VZWlGfPjuh2ft60gB73oy7AVX0iOl10YV0qLgr04Te8vQT118jXfCXhiUC96AzRsrLg0q6+b49uSdVP8cfT6fPfnsRdFO51rdLx67b/+vrWWB7sT2m1pDcvSWw7WKuiq9E7tlFVl3yWBNa1yfbcfT3+TO+RBvCeX+CmqH2aWRL1gLxBkYGUYoQ9XExTULLEf7/HElK0jMIIxW6x3uTOduW8teFsCjIl787+ulM3HoumqU8OZ1odNbx3Az+ono5lUioonB41z/ffUKjfr8VYC7TL7OL5GQQ5r83d8YbQsygi9v+iSvb68bqAupAd/q4/jDdJpot2Jhnipt0mEzb6Z/QFQSwMEFAACAAgAZpjlUNharxY4BQAAMBQAACYAAAB1bml2ZXJzYWwtbm8tdmlkZW8vY29tbW9uX21lc3NhZ2VzLmxuZ61Y627bNhT+X6DvQAgosAFd2g5oMAyJA1piYiGy5Ip00m4YBFaibSKS6OriJPu1p9mD7Ul2SMmO3TaQlBSwDZPS+c455Hcu5MnZXZaijShKqfJT693RWwuJPFaJzJen1pyd//KbhcqK5wlPVS5OrVxZ6Gz08sVJyvNlzZcC/r98gdBJJsoShuVIjx7GSCan1mwcjbF9GbEgwrNZNJ4zFviRh8fEs0ZjHt+cvGlff0TaDqYz7H+KvOAiiMbuhTWyVbbm+T3y1FL99Ovx8d2798c/D4KhU+x5h0DIIL1/2wPIZ2HgRYBGvMgnH5k10r/D5II581yfWKP2zzDpWUiurJH+dYM57ZSdhyHxWUQ91yGRSyM/YGY9PMKIY40+qRqt+EagSqGNFLeoWglgQiULgcpUJuZBrGAir0WXMieYYtePQkJZ6NrMDXxrRFVR3L82sLyuVqoAdSVKZMk/pyIxOoFz5vm6ECWo5hVwEsGnWkl4U2Vc5kfdqq99L8COIdqUUIovYIHZzilAOoC/ldUKniVCvQYVt3mqeIIWhQDAgCK+Xqcybt6UdF1oC2cpv++0IsTXrn8BhA88GhHf2c5YI5InyCm4dnYgSogpCQGg4KUoniAbGb4bcYTTdBjCxL2YePBl2oSJXK5S+FZD7ZgRYMJM5F1SwFQSAs8pvQ5CRy8aqEIcrXlZ3qoiOWDp/n52Abu+HUAg2GwPnGmMLTDwQ0L+KwoRV91gYCU2/G7jClwFAkbMJAQdUlldVhA22ToVlTDWSu0Kjw2lPouFgvhKBd803AftJtg6ae7huW9PojHbpVGP13m86ikHwfnd+NiPhhposs/5TptatGgcfITsAgkxGCIRXEIevBwi8YlQWGTSmfp8fOVeYLNLkPe2SWmb9GKuc0x6j3gcg5xm00aquoQZvSSQmsyOlEfD1FDyYQ4sdrH3SG5tUIEOZrSUGwF2FIkoOhVByreJo4Pqw9z9IzrHrkec71CP36NcVYgnG57HAsgWc72n9/AskYl5pmlv9H+p5d+IV22qf9VWCd8hH18NteegsDwSEbyqRLauulTrBWvNf4oVOsQfNaGP60/TT23i49ANfszOlDKr06YCPXt/dpYN3aNOI565Uv1360dbQptSQ6Bh0cUReoy0v9REqx27ga6Iiegv5/rnIDNr6hYUNjdfqP7SftAC+Ao9FYNOYI2N5RRanQyqUH/ZK/D6wPwrXTD6y1+TMXUZVJ1r8bmUVadmE8+966sJ56cX1r2e9aDYMJd5YLIPgMu2HyxRKjOwP+mBOZ+S7Qo0JeLAk2tVp4kJ/1TemDIBa1tn4ttueFGozMymvNzSvylTZ8+xonEubJTOBvRTuwjuvT97Afz0XaIEh9DG2Ni3de9j62hPewpB+Oil8Bjdtk4QRxmv4hWU44Wq86QnUHMMc8g5BrDWZyp4Ea/+++ffnhhfWdLMonb290EguqmDPEp2YH/6qhLlX4NBtCc7DNqc/cRd1Q00Hxsi0Sg4P4dmbrHokmB4fGiyGfSRak/MW7meB2jmQgD8kFMpb+pipjKYOurWC8vS8gUzhu3JFEKQmohTdQF95xCELePsYB7Cqa4NXhuAoIdgskoFIndch9wQ1CkOLyE5m3OaNZry4kY7zpRKBxlndlCHVDXMqYe7kLpKZT7I9OcVVu0xc2cRdhxzMQRLCWf+m6aPSODQGbc3RKla9gazJ9iHyvEVnkhkNRQwJGR38aMvNswlgqe4vqHrkWdMsd7mZUh9zfgh8W2+rd27UWnu9k7e7F31/Q9QSwMEFAACAAgAZpjlUMVNadukAAAAfgEAADcAAAB1bml2ZXJzYWwtbm8tdmlkZW8vcGxheWJhY2tfYW5kX25hdmlnYXRpb25fc2V0dGluZ3MueG1sdZBNCoMwEIX3nsIbFLoOga5Li1AvMOIogSQTMqPg7ZtItMXa5bzvvflTjCLGj6yrulYwCb0EomiJE6rLp86UYcabNw7EkE+yIBffGckJSxSaiIxeVlTsP/I2u7Gw7H1YD2C5bHEg54HWONTXs8BKcsjDbMZVa5eAeoiYBhzE7EMPncU7Lh1B7J+7oVzwF+dsumxy+KAedYjkgqjLl1Sld20/fwNQSwMEFAACAAgAZpjlUNoL02+yBAAAohgAADAAAAB1bml2ZXJzYWwtbm8tdmlkZW8vZmxhc2hfcHVibGlzaGluZ19zZXR0aW5ncy54bWzlWd1y2jgUvucpNN7pZXHoJjTJGDIUzIQpf4udtpmdnYywBdZGlryWDKVX+zT7YPske2QTAglJRLZ00vYik1g+5ztH3/nRkeOcfY4ZmpFUUsFrVqV8YCHCAxFSPq1ZF3779bGFpMI8xExwUrO4sNBZveQk2ZhRGXlEKRCVCGC4PE1UzYqUSk5tez6fl6lMUv1WsEwBviwHIraTlEjCFUnthOEF/FKLhEhriWAAAD+x4Eu1eqmEkFMg9USYMYJoCJ5zqjeFWZthGVl2ITbGwfU0FRkPm4KJFKXTcc36peJWD0+qNzIFVIvGhGtOZB0W9bI6xWFItReYefQLQRGh0wjcrbw5tNCchiqqWfCnrRUc+z5MDl7sHWuYpgASuFrix0ThECtcPBYGFfms5M1CsRQuOI5p4MMbpAmoWS3/yut2Wu5Vf+C73tW53+sWPuyg5Luf/B2U/I7fdXeRN4VvDnrDRv/y6qP7zuv4ZibOL4fuqNvpv7/yB4Ou3xneakEUNkh07E2WHYiGyNKArEh2VJTFY44pg8S+Q70kCkqD4XRKfNGmEPkJZpJY6M+ETH/LMKNqAdlwABV0TUjSkAkJ1EiHumapNCPWLVwBCI5B/Fd5dHSySqO3xxtbtwvrt9va6qUDdZFgvuiKqfjGrleOqrclUK0+7vw2Nx2sFA4iKBbYT+6bY68v3YhR3TdwoOgMKpHc2eUkY8zLkkSkqq69zk2vL65ceADGmQi+EXX9jMaChSvCSDwmYR/HZK3FeNeUt0GyYqEJ5CcDKgcJ4cjDHNoaVUBvsAKQ2VgqqvJ21l5KN1KKGQI86LsE9bx7dAcRTuVGQq4iq3tJUP+9LxSRfxRkF0sPinqMghVdFkbyLg9RK8VzaMMm4kPCTcTOIXGYTh6SGjmRYrmDJGowZiL8UWQsRAuRIUavgROBoCNkMfwVEbTeq9EkFXG+CseJQjKncEbJnIRnJoYuwUScgaZOfkZUYeGvjH5BYzIRKeASPAOKYZ3KAr+8E3CCpbwFxTc+vio6cKffcj+90hvE4QzzYEdwKEUSJ2ov+HiBuFA3ekBHgDOIoA5KSMP8ncneys8Pw6obQJy/UjQ28CWNM4a/JvyKkDXoPYZ8P1Z2CfyTHhibjfAsL3RdvDk0lDiFkBSY8CKATk758vQwAAwwR4KzBcIBDBJSt40ZFZmElaJBFNDy+R4W+pCm+dMUTh2wmIYkNYI8qLz59fCo+vb45LRs//v3P68fVVqOWEOGtblixmo+OPeZad2Z/p5QemQGfELzkUnwnm5bpLFO8fCeu9snYgP1Tt93R42m3/nQ8S+3AOS83z/JHVtPGduHjnz2eqkzh+c2Rs1zNHK9i67vnZrkYl9A2asggmye6FuY0UAxcj90BheeET6QblRmrhncwERq8N5EalQMFsO1ocLIBTgopkXjg6OC0ZhC0n0XZW9UR8/qGN9H7f7vC0NR/HuqXYLTIIK02Fsq/RwNdp8x+oFpf9mX6R/5xtvD6bW+efhCMGl0umWKUU6+aZ/YzDjP7XXeDbqtn6Atv1AGi6fVR9SNr6aOvfWbtn4TU05joFVfX1YfwutHhweOvf1VqQRom/9XqJf+A1BLAwQUAAIACABmmOVQ5EAhAGADAACqDAAAKgAAAHVuaXZlcnNhbC1uby12aWRlby9mbGFzaF9za2luX3NldHRpbmdzLnhtbJVX227iMBB971dE2ffSm9hdKURqKStV222rLeLdSQawcOzIdujy9+tbEhuShmIh4Zlz7BnP8VgkYodptAcuMKOz+CZOL6IoyWvOgcollBVBEiKKSpjFL/AR4fliFb0RdAAeTyyWEcbfQUpMN0JbGluEi1mc1VIyepkzKtWCl5TxEpE4/fbLfJKJQY6xmIrvXM4a5dBtc72Y3v2cnkNxe/yYPtze3Q4RclZWiB6e2YZdZijfbTiraTEa2vZQASeY7kY3IFjIJwnlF2IKKRUHIaAYTb1lEZQBaXa6Mp8zOd1Wn2d/RNtjgaWh3V/rMUSr0AbCQ/48I1UYtXpYle96fE6Q8E+Or20E/6XFWVVXX9FIxdlGH2jImS70GOUQhgp1/RTh8UqPUYJOSG80qi5BcKHKwHhhBLK40mMI7M7y7lEPD+R++k0i0XebM/Kmi3DUPbRCMgKp5DUkk2ZmfWLLPl5rqS4TpGtEhAL4pg6ke9QbqkUA64wd8C98YFr4KGfpICtG6hLmNmIfGTo6wnz+YFqLj21tXowc9s5ocz0ydsgXdbInSM/YId91wV4pOZzAjz2W00jiAbl6egVw0QcVUG6gSE0Lt3Qza7x6q2d904W3tzM0mJIVkBppLXEJunLJxNhsTJOToBKK9niDpHqk/mhcdjDZiGRy5HBq69dWIrEk0Ce5nNVcqGCUexUm3+OxFPt4iHv5DGvZoENjVxX9YvjHoafjYnertcdm55FUz4m+yyDU4wj8ia5ZHDnmLDaR2Lf5lFQivgO+ZIwIj6L3HmIgKVG+LdVO4txNKJNwNpjZmzsQTXuitrD99UvcGn2FpXWZAV8oPWBoBBnaLG6LN1uivnKF4QOKkDDgtEy5VctRhFu9ewYnAEA83zbltxPrKWsiMYE9EOf1DCbhocwSodTfl69WVyhJz3KkRw/gCdL1oE5bQQMNHD2ElYqrn2E9F6MNJpEoEya1oKWMNf2mUWrt+SBrcGIKllb+vkNU5QpOFNWSvUvEpStRN3fpoz3cU1yaHqQcspVNn8dyCGOVOxjjdIQTcxeBfrnatdoEezxDFN1o05s+ivEcd9mlupzpmgP4HdYYL7w34DccMoZ48dJCgkehx23ZKkf1bpqGrVp9Wclk4plsbdoqqN/qP0r6H1BLAwQUAAIACABmmOVQxW0nHa0EAAAsGAAALwAAAHVuaXZlcnNhbC1uby12aWRlby9odG1sX3B1Ymxpc2hpbmdfc2V0dGluZ3MueG1s3VhfU9s4EH/nU2h808fG0KMpME6YNDFDpvl3sWnL3Nwwiq3EOmTJteSk6dN9mvtg90luZYVAIIDCEDr0IRNb3v3tand/q7W94+8pQ1OSSyp4zdmr7DqI8EjElE9qzll48vbAQVJhHmMmOKk5XDjouL7jZcWIUZkERCkQlQhguDzKVM1JlMqOXHc2m1WozHL9VLBCAb6sRCJ1s5xIwhXJ3YzhOfypeUaks0CwAIBfKvhCrb6zg5BnkLoiLhhBNAbPOdWbwuxUpcxxjdQIR5eTXBQ8bgomcpRPRjXntz2/un9YvZIxSC2aEq5DIuuwqJfVEY5jqp3ALKA/CEoInSTg7d67fQfNaKySmgOXrlbw3LswJbjZOtYwTQEx4GqBnxKFY6ywuTUGFfmu5NWCWYrnHKc0CuEJ0vuvOa3wIui0W/5Frx/6wcVp2O0YHzZQCv2v4QZKYTvs+JvI28I3+91Bo3d+8cX/GLRDOxOn5wN/2Gn3Pl2E/X4nbA+utSALK0H03NUoe5ANUeQRWQbZU0mRjjimDOr6VuglUcAMhvMJCcUJhcyPMZPEQX9nZPJHgRlVc6iGXSDQJSFZQ2YkUkOd6pqj8oI413AGEByD/C/r6P3hsow+HKxs3TXWr7e11ksPaJFhPu+IiXhh1/feV68pUK0+7Pw6Nz2sFI4SIAvsp/TNc28uXYlR3TZwpOgUmEhu7XJcMBYUWSZyVddel6ZvLi5duAfGGwu+knV9j0aCxcuAkXRE4h5OofYGJ9xBYyhIBrHrZ4SjAHNoY1RBPKOlhixGUlFVtq+ThXQjp5ghaFHQZwnqBnfiGyU4lysVuEylbh5R/c+eUET+ZaJrlu4VDRgFK5oHVvI+j1ErxzNouzbiA8JtxE6hUpiuFpJbOZFjuYEkajBmI/xFFCxGc1EgRi8hJgJBCyhSuEoIutmc0TgXabnKsFRIliGcUjIj8bGNoXMwkRagqaudEWUsfCvoDzQiY5EDLsFTCDGsU2nwKxsBZ1jKa1B85eMb03LbvZb/9Y3eII6nmEcbggP3SJqpreDjOeJCXelBOCJcQAZ1UmIal89s9lZ5ehqW9Ic8P1M2VvAlTQuGnxN+GZAb0FtM+XasbJL4Rz2wNpvgaUl0Td4SGihOISUGEx5E0OQpXxwXFoAR5khwNkc4gslB6rYxpaKQsGIahIGWT/fQ6EOZlncTGGTBYh6T3Apyd+/d7/vvqx8ODo8q7n///Pv2QaXFTDVgWJszQ1Xz3kHPTuvWuPeI0gND3yOaD4x+d3RPRJ7qEo/vuLt+BLZQb/dCf9hohu3P7fB8DUAZ97snuefqsWL9lFEOW7eGjNHPmzICvzFsnqKhH5x1wuDIpvp6AoiuogTqd6xftKxGiKH/ud0/C6zwIcxWxPLt4Po2Uv1PNlJDM0oMbowRVi7A0TAxrQ4OB0ZTCmX2KohuxZwn9YjXwda17wT0Qboagm+JrQTnUQKFsLXiecVN9Oel5ReO9FoCyHUHFgpISrXSC51cv/JLbBfnl/plIhSCSavjq1CMcvKibWG12gK/2/7Y77S2WnbUru5eBdefN3zmbvkVdOWzp+eu/Si9A+urX/jrO/8DUEsDBBQAAgAIAGaY5VCwLVXOmwEAAGsGAAAoAAAAdW5pdmVyc2FsLW5vLXZpZGVvL2h0bWxfc2tpbl9zZXR0aW5ncy5qc42UX2/CIBTF3/0UDXtdGo2m+/O2RZcs8WHJfFv2QNtrbaRAgHZ2xu++glEphWnvi5z8PHAv4exHUfehDEXP0d78NuuP/tpooDUlarjv6ySgV1pHkpQ5rMoKSEkBOUijkTUmEs764YL4nBE1rmn7qX2lZYjY2cwSuU8UHl/pAxsP+OMDdz7x9/TvkdXYsSlr1GmtFKNxxqgCqmLKRIUNg+7ezGf36MCsAXEFXeMMeqaTRTJ7SkLkxfExeZ3OpjaXsYpj2i5ZweIUZ9tCsJrmof03LQfRXfo2ZEdKqd4VVNc37pNcgJSQh7o5wwSnQCzfsfn+QXvGw4YcuillqU70y0SXTXNcwGBKw9N2A+28BtN80DXkFOxU0IngFsQtVozX/IYL5IIVeiIDNFno8qKE4bykxZGbj3V5OX1YbRu6cZMaccpEfrq9xViXzVyGMZvrQr1nxpxntvE85SqUL75scDTlfdzS2XXpywXiE6lPvD3SnCQ9nUe5YaPXX13nWGxBrBgjXYR2+9TKxHP0bceC95xZsCNnQE1/QKPDH1BLAwQUAAIACABmmOVQiRErV2kAAABuAAAAJQAAAHVuaXZlcnNhbC1uby12aWRlby9sb2NhbF9zZXR0aW5ncy54bWyzsa/IzVEoSy0qzszPs1Uy1DNQUkjNS85PycxLt1UKDXHTtVBSKC5JzEtJzMnPS7VVystXUrC347LJyU9OzAlOLSkBKixWKMhJrEwtCknNBTJKUv0Sc4Eq/VLLFTKdXcMUAsCSSvp2XABQSwMEFAACAAgAZ5jlULtVRxQiGAAAaScAACAAAAB1bml2ZXJzYWwtbm8tdmlkZW8vdW5pdmVyc2FsLnBuZ+1aaVySabunssaamnFsnMo0cyat1DJTTA11tHlbLJdUMNyoSE1wN0tUoMisdya1cssNnMpMUEhJDRdopglSEnxLxIXEhoQSVwhJ2Q7aNPOeOe853863PvCD+8/9XPe1Pdd1/Xn4Z4DfgTWrTFcBAIA1hw7+EAgALPMCAJa+MFyhR3q2rLTSvy1JDTzgDSBzzN7qFwYxXr76HQ35n6tPLNevVyYdhKYCAMZnFl5LhqMt0gEAa+2hH7yC0yMnBBGkBwOl66a1W+TLf193xeJ7UCf0WsUXnW+3jHhtMQqw/Mzys5wlGyzXgp4++23dzeNn1m/Zb73rxpuqC7EGF31z3rzzGj96xWDry8rJOE2iagzagQef6xgnRoBV8xHT8BCehj6Z8aNUVzeoarr88zBWp7l8TohWvqo8N4x69xNMvRQAGJkMvnuIfoizQfrYqPASKXcJADAZIfPjwQ0zpjqUxbb6Le1fd7rnW74JYczzUvQGnS+xnpMAYReXAQCtB7WoiYkWYeROAwAgPfYGNjJsR7/sn/5ZJ7dWBzNC0d8U8mIMAY+aVnr51G7ljVGr6jz2AQDkiddGdwoD23wMlwISSvUf3TJXegEe7ViLKwyMsbc0BDyM8r4WODZuZbAE0HLEMNCnsiN7M2Ck2Nxcv2GsJxSdAwCEl+uvaz1WvyjPV78nog5CsAQA+NYG26t3QkhcI0BkDkN9mNztPqcTJ7v8FnGpiqBTS74UamdbLOjTl+xB85PnGKpfjKt7d/SNORqcVzUjvGk7laM85VuPc1/hMNMXLUBZChJMM23vl1sY2BK2IHNyiLhktFVQEiKsUQniDOff+mPnp7sTMfJXLwjad7vVX1O9fF4mLGj1EEYSr014Mubexu6+VJVdlsWLN0mHNJIDx5yRig1LH2lCgfgkW8jUQETCtwaa9yxPjLp1qMZDURvVM7CVul/R5l3q7nMtQ6Pge/a3BY6FNs2vXjJCry/zJ7PRKAW6lcvzDtBcv8jFzFLZx6mHNV7ZcTAKegIJy1wdKMqw+sVmaMspq81WZlZOen/A/q47KNNwcP67z9peK3HGx8XTgapOWS9daFFmdT6XeuDX64GS+oXAKeN551MiaPZY2W1P2E7pSQxhUm5n+abHM2XX4aeHTg+CoRCpODm6mDmRXwS9/Wzb9mpO0F8npcCyq0ThIAPzvdKCgdLs0qyXE9eIxxXV9ui3DnHdqr0Qeui50+CHGxnPSzbz3tr3jZYlvlVSUjxlkQdH0U4rpgTlrsESAStN7PmgIXEOwnO+3SDGbhSprPnTxhhK/IIT0WHAKr6MoJWWf+mpIXiG7WxLc52q0CEGGlJgCVYG6Cl/XdzcfHX31Av0TlPcWQ2eY9cda/prUPQJ41CE50qr2C3y0DLe+DkQx/L5DxaBrvxxT2kNdAcKc/p85soih7aiaHcRPjNQRFB64QLAl24R60okbd5S+qjKBk4lybSH0smp3VwQhXJKPOdwQQpBflRKlTVzjq6cplHQMTQ7SswcYsCDoJa1FPsqQzA6Vb6Y7z+TiX03L0qGQKQWNhJNL7pQUBLkHYDr95x/rHt/HdnV4WJ9jD4jSUS/nqOgxS3F+fbxevenzpRW1W++YT1VS7UWjXNtHt0pPVKAX/H+WtIDhaKtoZFSltxPDIdxbMXI+pFgR5+jF771TemA5CYjBNZ8pwRHSF7RaBMG3MxuvHq4MqyPFJ3lEUnkRIE3UHkzpEa7IQ6r1pRVc1X0IFHV0Oj36ztyV7OrkFjHMHFqLo6BQT3w3PehzF1T1Igixcm6uaZwdl//8L7FdE8krThDcOJbqHIpjN3y6xKUpnfXtQmI5bbcOUEF4TFZVPn7N94By6sqDg+sqrNlaMux09cl8GlX/jHzk4uGGTlxen/QxrjnDgtOe1aPSU+LdLIpkhMxdteLY/mww25nnBFqmCqiCMmlk2i++9ydaagKTa/MlBRqL3ORBvOcryvkoO7Z9cMIWFO+HUXaBYypMB5BoPKuK4JchRnhRfyTYFdhRG4GJ7adPg5fbQLFp5JGoXvYtgYTQxjyIJ/cpenSEpnweoRQdvWVCwQVLip0GHDj25WzdnBZxyuRrltOC1P+zdhBkrg1+gJzV4CjPQpd0d0pXekbK6BGePsBp6H4qNinjj9dT7vdzHYbIEdfYe6CUGKGxu3F9yFMUVEF6+GUW0KnPLRYgSi2UnVqER0gStpZc2zJYhYsfWNjh1HLhe+nzVIsmPINLGflz95xfWwk3NCUYi+N9hQd621cz0raJNr3bCG1N+Gep0Me9SMCCIGxwdL1baayetMWzzvGVbP1YXx37tevm1b5b8inHSXfZRCba6Wh8QXiTBKUPFLahWEGFPr035N2ylyPcCyRdTMCcRdGPJGCNrFLMYdfuZnfoU+EFPcwyY2uBuMMUiOGuYNfwlK0610kKLdjO3wngSj3cpHl7Xik+ZSUbOQ0PATiaqdoC7VY0AJe1upf9sppKPYmi69jCjU1lOwLTo91MqHuzdHiEGqF2IUrzwB2DuzMX2vHLL2LuCtNLpuvW6cAsVP8YgeRUFzALCHKNq19pmkQVhlibsuWOUqKkPc0fNQoKuJcpP/Bp8iV68Mk92+oUuIMuxp240lRcEAlxZVCIf981fI0pmKi0fdUhc2RqKzdK5rs4Gefhcj+yLVCH/iePdckdatWNSCZJ0nPK6KHaHNCMG8kgWdTd4cZ7eLJYro0IfJS6zLim7rHsoxXyTL6utN4zqh4DwpK5ZD1WtL38KrEuW+sItA13w0z/CVcrwCifF+zBalPCNxbMlK4azekj0u3eXin0S+CSx+tNSW004E/HaMGwAFmyoIu+cygzUFh6l/phCiUU02F6rq76Ql32P1Jkphu58K4kBO1s2HShPiQ7rms8bLcexJqXXk8k//8fj51u2u+0ztUBUGEyvVKAp3tvsLLYHWhXa0MzHdPyoH5bIiqf5UX/P4GZRA8ECJq56o9Xkqg3j0uLxpJh9AIK3WvA/Ou4pqPqHSCueIMCdF3Qhp6FihF1S89hOkTEe0I5SIzUmRYfEEUdGtRKvEuSFp9iMKqpf3LL3eoZswWV6s2u9gVLqLlAqeoNpKjLK5L9N3b5O0SKMvtlKrhbD2hS2U/9GzqpzrYCQqRY9WUiAKTX107T0iuT+VyUQJZFr05gn/G/o+2ZtqDJh7123yPNVcasMv5eWnnoaSn8qdxXsAu+ItwRCVKfDz8XNPL/oqYoYp9lSyIvCPUY9KWKR0IxYbbS/BGhUhXq9WjdME+QyLLYXIru5Hwr/cm7Ys3B97KINcRmLoMRSZCs9czZGcOVs95zAqYA0Xg+uhNgaj66GWQNQqiK4fGQ0KxX1gNwNDxNj9H4WmdHlIX0v69lNH14DSGzFH1clWm3lowdX3q9FNaPjUNVaEqQl9VuZ5REVtzUM53Jx+3E4IjCUJbkftAC6hIfgjQdZNzIZasj2HssD8CU//rrDv/j0Hje+WGjaOrzIFhu52fQ5uBt4PyDzezjwREWuQ3JLY1WHIbKw5j8rq1PnkOlIKR3SvuV/hHhEWnMynNUR1limPLrzyNC551ZdCtlKOBjLVOMLkLnoTsN8liLhrPdAA9+RDsAJtcpGlrPQXiXv28LlrnsGdORWzeaw0Cv/F50Yq4r+99bxq2U0rzQ7E8Qwtj3O4ckcOLYyG7nsqSIbdM37r5zVLtDaobGYjJFgSohWYzEjxakTrZhMH5Mb/jwjex0EPcotTa86WDq76vHc9st2jStcaoiiXuAWzkCvJSuKaOmAmTlEhEtFGJGtPZyqKXJNb/WRi4/dti7n7nm3jpYsN1DnfevMrpSSyTdHRTuXi385s5HwHiJe8sfF/kL8i4d+c25IekuIu0LMoj8GZi1XXk4V1doplW1uYb0w6f5aBTYH4rvVyVV4dcpDfkG7Eh2yQw5ZYUTloHLWdVWhRIGZEPb7d3Fadf3Tf5JG5hhInTNyVkWS/tKNqn+l9HbpeJqbPmqff7iU6VTS/J4oyQKI1Ts6jhNtFU6NTo4NxTWyHJIkMTPfJnBDavez1euOR3n1n+UzKqz9PZgIdUTYIj5KcF2DyY5Ia8LOZwI0h0g9CkSdeomi1spXnUUyLXXKYDJQmvkYDE0OYINrKCpSpVnuT8vClG46Ychw+fYzb3Qc33ciX8yX9zz3sTipMaGGQc+wiJ2lRj6Xc74sStpU/ePzzVhhhZW9YYMctIbNOXoeS8UvToDIjqaJof0pjAAQ4x+58dmGjJC1JtouyVhEh/y6KrXtMrjHEnPc7iOtM1cvdD9zdyKcW8ptfJO4YULo35g/55IartotbLNxfmwjBDvU9IObJeHypB7JCLngX6LCsTy28SN1Te1Cm117rm7sTak9BxO/Y2M0cKV4BU9YBgIP5F+3gPEXBubBY+2pq6E35cP8DtuqwfrFjkCYl+gpDASUwEX6vcIQSnDTdIh2MIbbP6dsrKFJf9ef9nFjEzvzArXe4aZf17mT6ka7zsP2TxvgBtiKr30fX9DjpbAvP+7FcoPD8/PoBkvA0BUwbADVtPWZ2KTPnmW6Xjz+nk7Ftmql43K0PhyVHTSfQ32/5NfGlu2S9XnmXEdRu8JArWWb5x4ZrijLNsksyej+gDrgZedOqK+4VOQZgHiviVkz/vNMc16kfQ1O6lE8TxNvpSCD/YUtn7fXlXpnj7kNBn1HSnq5YL/jjtdoQoeO3zqyBL/9WxvOop+itcnrzOclvR/es916PPgWPVY7ZH4W/+6dQdW4z8Zjt1RWwFNQEjxnIdHycd4SXjd6umK4qQFCnjhyh1nvnjmmBzSns2E6YBf+wOhdKuRZnjltuW1Hh3uxQEXbhbnCvL0EweXPq95vkc4uWN0ZUuK30HzoYk3VNQ8YFj7R8tD/jIF6iXq9T+OrNgyIW7mBY4foO+uv4a5H04OhHiuD8M0XePjgFTQp7qyRblYxJ2pdHsKXR/JWrWqHAQKJIXeqZcK8Ub3MkuV+M7yUlNbCvGybvB/AU+liSErNnGH6W3z+tDZmO57cJ3F2qWHlzKdtU+/YU8uCfznbG27GZgy7G/85BwK4NqhJi5+mqgfcvfj6WF6mldh/rv4g/8SfYEDPDarrSH9hbmF/ctMMyfePryChgZzN5c3fsEoR/FAUnxC0Ty5IIvAA+bb+8L0EBjqwsHwQrXhkXI2fLg9rRZYxzgfNgCb+REehsBktgL1w8c/hs53etqUL+tev4vErtAOt1rIYTlUR9OOnB5s54bZ1rrSSug3tALAPjeVi8N0POjkZ4bP/h2ETYzwWFkBQQAACAoBJ8dSDljGNrxBQCQtOZ/7PxfBHyCP8Gf4E/wJ/gT/An+BH+CP8Gf4E/wJ/j/A+6iZi9wurCZvrDEHVR28e0F9FHHWpwehCx8VWViaQgAnP6HnisCQr/6CJ9fqybppm9fhum6PdPfvy5hKKZnuFjRK76HPKzdiEagUWgMGpekwt7TzTAws9NPhJphkfZkGigvCF6a3P2ezERb6OWOHCSoJqbsyh0j7wqmeKrjBAv6jPgxCyOSstEpmzYIr8oR6pYFbQ8cfNyEYKYP+MU+cCx4MLhOUpQcmav7ZkGEIWxOM2W/0SGyWaDkqU6wEZ7hzI9XGeEyjHEJQ/plxdc42ecHUd+9XneDM/PTeQU7ZkBSyxAYAKbNsqvw2VVDzaa6HQcuV+0ZzpLeYowUoSXrSfBlC89gewuMzgxBRIzRN0bvzLBrRnsZj5YAkmK9A/y9e+LDcnXFt/f1pKpLGWbwtDjAeeTaP480M8dBPuvI5jUsWWDSY4cMW+NJM8KUYqMHJO2sp7aFrfiywc158dGx+0qvlnigNmznNzi88fmTi4L2njOc1+YPq6syM9Kz2kMvS9fi8OLnU3Le+0TaQcP5z4TagtEM1jHzjYCRQc4GnHbYc070ZWvN5csEDaHFQjsvnKsczbCF6fZg5/uPMBnaVwT3WZjDpChRq8HOvnI7Kn3tSWIpZFnhlNfroRS8runJVI5OjlXCNpWgxRbaVwfy9lBKoly5oZtQeD5LMRaeMj6juDfBjNf2hWifXOYXRbkS4MyZgBYjHDMTP7OphNefL2pOg6XaS+faKSBK1AZhRjv74cRO2lZUfshoByN0KnjB/utGhZ9XCHtYoR80N8E9t80F7rmlujMXDp6/v8o29vg5Xr/d1u/riKYCnXadTjUzp/YlODWDUaBNieH2/GawqIlPqyuTEs22ch1z4PCIInllC5oYZuglcidQGpgYsxa0Ejh1obed0iqE0hWbiKYtL3czvsSXrdu/oECfUeHrCKB2GejJWD8AwD9LNnpH0A3BsnqA7iDOlbq+gcA1yfMUpxL443J+I6f/UZ8bnAFxtG6K52wfKkQEkqBkTXH2reBmtnwmvclv/pdVNnItcjXTWn3TqDD5cK6qezb12N7LYZ971YYjd7CbaiCWp/no7o7aR0EqYrwso/hA/B5OeJ6KJDK/NQklDu+R3NenXsznXopoEnZ1bXh/rdfpDwlwwJC43zFtDGsWsg/k/KtJEvErv4uhYOkPYOD9NA/SyFdAUUGqOYyS0zz/iDfDZKK0BF2y9dtrqbXENORqcdLZlS1f48Yk74drGyxY8UJ0blllJz3F0+Z+HjU1Kg2bXySvh99hKqeC6phYNtS7p6IZidjtVyn+EBi8KY65fzd4jaaB+FXkpaoyaCiwXoSUHwnQKj3z2ekJQGRQd3LZAJH2lT/vbBq+TcvH0vPcSsCiSLAEuKIuPDOCayUINOx6Jnhf1GRH0qtQz0yR0vdfGhiM6cBGk1SZPyZ71s5l+TUsWL/Sy3alZ82KqmMfz7Y5cucssPzyvRyXXOQmvrwXER1NTp69UzZKk2XUB124XTZZ5rWecoK3hY/K7Z67V8xvGAuHSENyfVOXM4hujNS2aqNCB+KMv5V6IS3PPkXnvhuHT4y9ClEqg03aAyXvQwX6WzTczqDerIATwloBeNhck1OVPHuLjnsQmkhAXGF1aZlG920NumEWpGjX7tPN20W00WSbn225tllXhYahwM40PCnAcSeF2c6JasKA8xzpeId66NXeoF9Hd7Z8g2NKaMOmqmTBFzTKdeWzY224U+bfNYVi7plh1T7hk0JEB3zB7dRLVep9ULR7Qsjz8I+m/26m+zxyTVJGHSJBItxRVt6H+PFFQa40YXn+0e6TUQzeb3kqKLCTd5zLsmsizJe93G557+oS+XbhwVDaEyMnzkjvsx4bg/iX/GSLJgwCiFnwdIZFNcfkWIi+iC08HjsON+riggj8/MXSNGFmue1EVZkuGNjEurnx9yLwi9A1bxq6U3otHhHRzxx9SKJc31nQ4105xWWV9/QJ0+OE1dhSuh1NoQxESIAbb0dO1b1rUMcTrGF+a4nJfpsqiQL1MjW7yq2ml3w860d9uUI1l1bNrKn8nCOfZzFCsR+T+8eGWv96rQTNJlriJ1ZZ8S7y+NeYzDN1NNSmffuJ0YldZGsa3a3EJ7VS0zdXI04Kzp17r/JL44ieeU3c7qvdfC2Npal8XJ9T5RoQUxnaPEXvk8XBTpwSCNXDGQhD02XJCIwO9EQfZZB0yiDX63Qdr3WxpA/RvAOevRq5qTOBAX+jRvgiux/dGeiO66JHo4Idl5OqGnhb8qkecLDRxiizMRf4aBbTwZRFsRGlx1WBftMftz5zfAav9++MMqVRg8AqtPf4BGNcitBGcFcM/a0mVN8SYtZ4NbRuICkgi4mVmlPllCOyfzc1f+ldybdr0kzf7sZWxjuT22z7n6nC61O/0JfQSSg63r5IqXa4oDPSFylZneXpCow5smnyQ43iGP2mMfrQVkBhhoMm5wNJisWsdba8t9XyTXP9Qi5hzScD/kPTanDEYhOt/ugU/63ZcTWz54o/86j5T61rOF1e/xNnRZTQlbmogrWBYovBy2Z9OF3dDJ58KUyXvyqAaftkBvhvVc/oISwDwMPlf/XEAv0Y8X3In+sPjZqhPECxL9/1sVGzPHW5o3QXyl9N/unUToqpvpEHYWI0rtqq9TWao8DFKQGmfjm1o9zh45RwWOfl4Ke7jdAf8milbO+3poKSHUploXC5acTYlz/OPPAk/p8/UbfPzg4l2q8DAADtTp2elA7VZBv7kn5l7yvjIqcYOm2KpX4GOlyglg8+1tlSvRYWJYKCjNVetTCtrIRt8vEPZJcttymGM6fc2+WcvexcvYRJX5lvCgfGe/xYt9wMdeDhnuKpN3oYcOgffj+QvY/j/gtQSwMEFAACAAgAZ5jlUCEHvKxMAAAAagAAACQAAAB1bml2ZXJzYWwtbm8tdmlkZW8vdW5pdmVyc2FsLnBuZy54bWyzsa/IzVEoSy0qzszPs1Uy1DNQsrfj5bIpKEoty0wtV6gAihnpGUCAkkKlrZIZErc8M6Ukw1bJwsASIZaRmpmeUQJUZ2AOF9QHGgkAUEsBAgAAFAACAAgAslSTT9b1bnc5AwAAWQkAAB0AAAAAAAAAAQAAAAAAAAAAAHVuaXZlcnNhbC1uby12aWRlby9wbGF5ZXIueG1sUEsBAgAAFAACAAgAZpjlUNharxY4BQAAMBQAACYAAAAAAAAAAQAAAAAAdAMAAHVuaXZlcnNhbC1uby12aWRlby9jb21tb25fbWVzc2FnZXMubG5nUEsBAgAAFAACAAgAZpjlUMVNadukAAAAfgEAADcAAAAAAAAAAQAAAAAA8AgAAHVuaXZlcnNhbC1uby12aWRlby9wbGF5YmFja19hbmRfbmF2aWdhdGlvbl9zZXR0aW5ncy54bWxQSwECAAAUAAIACABmmOVQ2gvTb7IEAACiGAAAMAAAAAAAAAABAAAAAADpCQAAdW5pdmVyc2FsLW5vLXZpZGVvL2ZsYXNoX3B1Ymxpc2hpbmdfc2V0dGluZ3MueG1sUEsBAgAAFAACAAgAZpjlUORAIQBgAwAAqgwAACoAAAAAAAAAAQAAAAAA6Q4AAHVuaXZlcnNhbC1uby12aWRlby9mbGFzaF9za2luX3NldHRpbmdzLnhtbFBLAQIAABQAAgAIAGaY5VDFbScdrQQAACwYAAAvAAAAAAAAAAEAAAAAAJESAAB1bml2ZXJzYWwtbm8tdmlkZW8vaHRtbF9wdWJsaXNoaW5nX3NldHRpbmdzLnhtbFBLAQIAABQAAgAIAGaY5VCwLVXOmwEAAGsGAAAoAAAAAAAAAAEAAAAAAIsXAAB1bml2ZXJzYWwtbm8tdmlkZW8vaHRtbF9za2luX3NldHRpbmdzLmpzUEsBAgAAFAACAAgAZpjlUIkRK1dpAAAAbgAAACUAAAAAAAAAAQAAAAAAbBkAAHVuaXZlcnNhbC1uby12aWRlby9sb2NhbF9zZXR0aW5ncy54bWxQSwECAAAUAAIACABnmOVQu1VHFCIYAABpJwAAIAAAAAAAAAAAAAAAAAAYGgAAdW5pdmVyc2FsLW5vLXZpZGVvL3VuaXZlcnNhbC5wbmdQSwECAAAUAAIACABnmOVQIQe8rEwAAABqAAAAJAAAAAAAAAABAAAAAAB4MgAAdW5pdmVyc2FsLW5vLXZpZGVvL3VuaXZlcnNhbC5wbmcueG1sUEsFBgAAAAAKAAoAYAMAAAYzAAAAAA=="/>
  <p:tag name="ISPRING_LMS_API_VERSION" val="SCORM 1.2"/>
  <p:tag name="ISPRING_ULTRA_SCORM_COURCE_TITLE" val="CEV70802_Written_Reports_in_Law_Enforcement_LOGO"/>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18{\uFFFD\uFFFD{4C164EFE-55ED-4573-8385-AFC332AEAD2A}&quot;,&quot;S:\\Current Productions\\ALT Tag PPTs\\RRTL (Really Ready to Load)&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 name="ISPRING_CURRENT_PLAYER_ID" val="universal-no-video"/>
  <p:tag name="ISPRING_PRESENTATION_TITLE" val="CEV70802_Written_Reports_in_Law_Enforcement_LOGO"/>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7402</TotalTime>
  <Words>1614</Words>
  <Application>Microsoft Macintosh PowerPoint</Application>
  <PresentationFormat>On-screen Show (4:3)</PresentationFormat>
  <Paragraphs>271</Paragraphs>
  <Slides>39</Slides>
  <Notes>39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4" baseType="lpstr">
      <vt:lpstr>Arial</vt:lpstr>
      <vt:lpstr>Calibri</vt:lpstr>
      <vt:lpstr>Calibri Light</vt:lpstr>
      <vt:lpstr>1_Office Theme</vt:lpstr>
      <vt:lpstr>Acrobat Document</vt:lpstr>
      <vt:lpstr>Written Reports In Law Enforcement</vt:lpstr>
      <vt:lpstr>Objectives</vt:lpstr>
      <vt:lpstr>Main Menu</vt:lpstr>
      <vt:lpstr>Report Writing Tips</vt:lpstr>
      <vt:lpstr>Technical Writing</vt:lpstr>
      <vt:lpstr>Communication Skills</vt:lpstr>
      <vt:lpstr>Communication Skills </vt:lpstr>
      <vt:lpstr>Technical Writing</vt:lpstr>
      <vt:lpstr>Accuracy</vt:lpstr>
      <vt:lpstr>Clarity</vt:lpstr>
      <vt:lpstr>Clarity</vt:lpstr>
      <vt:lpstr>Conciseness</vt:lpstr>
      <vt:lpstr>Organization</vt:lpstr>
      <vt:lpstr>Data</vt:lpstr>
      <vt:lpstr>Common Genres in Law Enforcement </vt:lpstr>
      <vt:lpstr>Genre</vt:lpstr>
      <vt:lpstr>Types Of Reports</vt:lpstr>
      <vt:lpstr>Law Enforcement Documents </vt:lpstr>
      <vt:lpstr>Types of Reports</vt:lpstr>
      <vt:lpstr>Police Call Sheets</vt:lpstr>
      <vt:lpstr>Police Call Sheets</vt:lpstr>
      <vt:lpstr>911 Operators</vt:lpstr>
      <vt:lpstr>911 Operators</vt:lpstr>
      <vt:lpstr>911 Operators</vt:lpstr>
      <vt:lpstr>Police Officers</vt:lpstr>
      <vt:lpstr>Police Call Sheets</vt:lpstr>
      <vt:lpstr>Police Call Sheets</vt:lpstr>
      <vt:lpstr>Incident Reports</vt:lpstr>
      <vt:lpstr>Incident Reports</vt:lpstr>
      <vt:lpstr>Incident Reports</vt:lpstr>
      <vt:lpstr>Incident Reports</vt:lpstr>
      <vt:lpstr>Incident Reports</vt:lpstr>
      <vt:lpstr>Supplemental Reports</vt:lpstr>
      <vt:lpstr>Supplemental Reports</vt:lpstr>
      <vt:lpstr>Supplemental Reports</vt:lpstr>
      <vt:lpstr>Common Problems with Reports </vt:lpstr>
      <vt:lpstr>Common Problems with Reports </vt:lpstr>
      <vt:lpstr>Resources</vt:lpstr>
      <vt:lpstr>Acknowledgements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CEV70802_Written_Reports_in_Law_Enforcement_LOGO</dc:title>
  <dc:creator>Whitney Orth</dc:creator>
  <cp:lastModifiedBy>Microsoft Office User</cp:lastModifiedBy>
  <cp:revision>190</cp:revision>
  <cp:lastPrinted>2017-08-15T16:28:44Z</cp:lastPrinted>
  <dcterms:created xsi:type="dcterms:W3CDTF">2016-06-20T14:57:22Z</dcterms:created>
  <dcterms:modified xsi:type="dcterms:W3CDTF">2020-12-01T15:08:21Z</dcterms:modified>
</cp:coreProperties>
</file>