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2"/>
  </p:notesMasterIdLst>
  <p:handoutMasterIdLst>
    <p:handoutMasterId r:id="rId63"/>
  </p:handout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7" r:id="rId10"/>
    <p:sldId id="264" r:id="rId11"/>
    <p:sldId id="268" r:id="rId12"/>
    <p:sldId id="270" r:id="rId13"/>
    <p:sldId id="269" r:id="rId14"/>
    <p:sldId id="271" r:id="rId15"/>
    <p:sldId id="285" r:id="rId16"/>
    <p:sldId id="276" r:id="rId17"/>
    <p:sldId id="277" r:id="rId18"/>
    <p:sldId id="278" r:id="rId19"/>
    <p:sldId id="280" r:id="rId20"/>
    <p:sldId id="279" r:id="rId21"/>
    <p:sldId id="272" r:id="rId22"/>
    <p:sldId id="286" r:id="rId23"/>
    <p:sldId id="309" r:id="rId24"/>
    <p:sldId id="287" r:id="rId25"/>
    <p:sldId id="289" r:id="rId26"/>
    <p:sldId id="291" r:id="rId27"/>
    <p:sldId id="288" r:id="rId28"/>
    <p:sldId id="292" r:id="rId29"/>
    <p:sldId id="293" r:id="rId30"/>
    <p:sldId id="297" r:id="rId31"/>
    <p:sldId id="294" r:id="rId32"/>
    <p:sldId id="296" r:id="rId33"/>
    <p:sldId id="282" r:id="rId34"/>
    <p:sldId id="295" r:id="rId35"/>
    <p:sldId id="283" r:id="rId36"/>
    <p:sldId id="284" r:id="rId37"/>
    <p:sldId id="298" r:id="rId38"/>
    <p:sldId id="299" r:id="rId39"/>
    <p:sldId id="300" r:id="rId40"/>
    <p:sldId id="301" r:id="rId41"/>
    <p:sldId id="304" r:id="rId42"/>
    <p:sldId id="302" r:id="rId43"/>
    <p:sldId id="305" r:id="rId44"/>
    <p:sldId id="303" r:id="rId45"/>
    <p:sldId id="306" r:id="rId46"/>
    <p:sldId id="290" r:id="rId47"/>
    <p:sldId id="307" r:id="rId48"/>
    <p:sldId id="308" r:id="rId49"/>
    <p:sldId id="310" r:id="rId50"/>
    <p:sldId id="311" r:id="rId51"/>
    <p:sldId id="314" r:id="rId52"/>
    <p:sldId id="312" r:id="rId53"/>
    <p:sldId id="315" r:id="rId54"/>
    <p:sldId id="316" r:id="rId55"/>
    <p:sldId id="317" r:id="rId56"/>
    <p:sldId id="313" r:id="rId57"/>
    <p:sldId id="318" r:id="rId58"/>
    <p:sldId id="265" r:id="rId59"/>
    <p:sldId id="320" r:id="rId60"/>
    <p:sldId id="321" r:id="rId61"/>
  </p:sldIdLst>
  <p:sldSz cx="9144000" cy="6858000" type="screen4x3"/>
  <p:notesSz cx="7010400" cy="9296400"/>
  <p:custDataLst>
    <p:tags r:id="rId64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E95D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79" autoAdjust="0"/>
    <p:restoredTop sz="96029" autoAdjust="0"/>
  </p:normalViewPr>
  <p:slideViewPr>
    <p:cSldViewPr>
      <p:cViewPr varScale="1">
        <p:scale>
          <a:sx n="113" d="100"/>
          <a:sy n="113" d="100"/>
        </p:scale>
        <p:origin x="1600" y="1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40728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handoutMaster" Target="handoutMasters/handoutMaster1.xml"/><Relationship Id="rId68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ags" Target="tags/tag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19CFCA38-5552-4DAA-84E1-EBB203F87DE7}" type="datetimeFigureOut">
              <a:rPr lang="en-US" smtClean="0"/>
              <a:t>12/11/20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C8D0F396-EDFF-4B36-9E77-FA7C91283E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211705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B69177AD-97C7-44F7-8196-DB8B293F74DF}" type="datetimeFigureOut">
              <a:rPr lang="en-US" smtClean="0"/>
              <a:t>12/11/20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6289C555-3F13-47E1-ABE7-E5ABBE1F84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11131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89C555-3F13-47E1-ABE7-E5ABBE1F845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551246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89C555-3F13-47E1-ABE7-E5ABBE1F8456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551889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89C555-3F13-47E1-ABE7-E5ABBE1F8456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625225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89C555-3F13-47E1-ABE7-E5ABBE1F8456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114970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89C555-3F13-47E1-ABE7-E5ABBE1F8456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354613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89C555-3F13-47E1-ABE7-E5ABBE1F8456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71775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89C555-3F13-47E1-ABE7-E5ABBE1F8456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805995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89C555-3F13-47E1-ABE7-E5ABBE1F8456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186825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89C555-3F13-47E1-ABE7-E5ABBE1F8456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444590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89C555-3F13-47E1-ABE7-E5ABBE1F8456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100721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89C555-3F13-47E1-ABE7-E5ABBE1F8456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95570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89C555-3F13-47E1-ABE7-E5ABBE1F8456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034404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89C555-3F13-47E1-ABE7-E5ABBE1F8456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84373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89C555-3F13-47E1-ABE7-E5ABBE1F8456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687505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89C555-3F13-47E1-ABE7-E5ABBE1F8456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203362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89C555-3F13-47E1-ABE7-E5ABBE1F8456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379583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89C555-3F13-47E1-ABE7-E5ABBE1F8456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154476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89C555-3F13-47E1-ABE7-E5ABBE1F8456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989751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89C555-3F13-47E1-ABE7-E5ABBE1F8456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592608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89C555-3F13-47E1-ABE7-E5ABBE1F8456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241603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89C555-3F13-47E1-ABE7-E5ABBE1F8456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036212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89C555-3F13-47E1-ABE7-E5ABBE1F8456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14006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89C555-3F13-47E1-ABE7-E5ABBE1F8456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166354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89C555-3F13-47E1-ABE7-E5ABBE1F8456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973145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89C555-3F13-47E1-ABE7-E5ABBE1F8456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293788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89C555-3F13-47E1-ABE7-E5ABBE1F8456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01654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89C555-3F13-47E1-ABE7-E5ABBE1F8456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267424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89C555-3F13-47E1-ABE7-E5ABBE1F8456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161456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89C555-3F13-47E1-ABE7-E5ABBE1F8456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8336373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89C555-3F13-47E1-ABE7-E5ABBE1F8456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579498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89C555-3F13-47E1-ABE7-E5ABBE1F8456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292195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89C555-3F13-47E1-ABE7-E5ABBE1F8456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3132974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89C555-3F13-47E1-ABE7-E5ABBE1F8456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93345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89C555-3F13-47E1-ABE7-E5ABBE1F845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6354336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89C555-3F13-47E1-ABE7-E5ABBE1F8456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600884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89C555-3F13-47E1-ABE7-E5ABBE1F8456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5603661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89C555-3F13-47E1-ABE7-E5ABBE1F8456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1906180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89C555-3F13-47E1-ABE7-E5ABBE1F8456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1031613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89C555-3F13-47E1-ABE7-E5ABBE1F8456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2974141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89C555-3F13-47E1-ABE7-E5ABBE1F8456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9859842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89C555-3F13-47E1-ABE7-E5ABBE1F8456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3592825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89C555-3F13-47E1-ABE7-E5ABBE1F8456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1994809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89C555-3F13-47E1-ABE7-E5ABBE1F8456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2402480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89C555-3F13-47E1-ABE7-E5ABBE1F8456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986012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89C555-3F13-47E1-ABE7-E5ABBE1F845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1927644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89C555-3F13-47E1-ABE7-E5ABBE1F8456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8170656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89C555-3F13-47E1-ABE7-E5ABBE1F8456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6855485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89C555-3F13-47E1-ABE7-E5ABBE1F8456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6052252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89C555-3F13-47E1-ABE7-E5ABBE1F8456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7669065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89C555-3F13-47E1-ABE7-E5ABBE1F8456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7340972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89C555-3F13-47E1-ABE7-E5ABBE1F8456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4517104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89C555-3F13-47E1-ABE7-E5ABBE1F8456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4739725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89C555-3F13-47E1-ABE7-E5ABBE1F8456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05595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89C555-3F13-47E1-ABE7-E5ABBE1F8456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3647782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89C555-3F13-47E1-ABE7-E5ABBE1F8456}" type="slidenum">
              <a:rPr lang="en-US" smtClean="0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969818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89C555-3F13-47E1-ABE7-E5ABBE1F845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7542913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89C555-3F13-47E1-ABE7-E5ABBE1F8456}" type="slidenum">
              <a:rPr lang="en-US" smtClean="0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541053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89C555-3F13-47E1-ABE7-E5ABBE1F8456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061136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89C555-3F13-47E1-ABE7-E5ABBE1F8456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508670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89C555-3F13-47E1-ABE7-E5ABBE1F8456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41284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78C81651-27CD-4DD2-8113-3FFADDC432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8225" y="0"/>
            <a:ext cx="865775" cy="310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45514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65EC9D61-71DD-4B74-B6EB-4643D728AA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8225" y="0"/>
            <a:ext cx="865775" cy="310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96460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2C07160-3A34-4251-87E5-8E976381FB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8225" y="0"/>
            <a:ext cx="865775" cy="310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69979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545DC6F0-2856-49C0-B3CE-D3CDBB4919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8225" y="0"/>
            <a:ext cx="865775" cy="310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41527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EA8695E-3ECD-4D61-88ED-D8BC9B471A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825" y="6547103"/>
            <a:ext cx="865775" cy="31089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A57F7DD-0E94-4A8C-BE6D-82A10B130153}"/>
              </a:ext>
            </a:extLst>
          </p:cNvPr>
          <p:cNvSpPr txBox="1"/>
          <p:nvPr userDrawn="1"/>
        </p:nvSpPr>
        <p:spPr>
          <a:xfrm>
            <a:off x="6990460" y="6547103"/>
            <a:ext cx="17091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8C58360-7E0F-43A3-B29F-F2B4CB06C34C}" type="slidenum">
              <a:rPr lang="en-US" sz="1400" smtClean="0"/>
              <a:pPr algn="r"/>
              <a:t>‹#›</a:t>
            </a:fld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0028362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3pPr marL="1143000" indent="-228600">
              <a:buFont typeface="Arial" panose="020B0604020202020204" pitchFamily="34" charset="0"/>
              <a:buChar char="•"/>
              <a:defRPr sz="2600"/>
            </a:lvl3pPr>
            <a:lvl4pPr>
              <a:defRPr sz="2400"/>
            </a:lvl4pPr>
            <a:lvl5pPr marL="2057400" indent="-228600">
              <a:buFont typeface="Arial" panose="020B0604020202020204" pitchFamily="34" charset="0"/>
              <a:buChar char="•"/>
              <a:defRPr sz="2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9DAB9BF-C473-43E8-B568-E792D850B4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825" y="6547103"/>
            <a:ext cx="865775" cy="31089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47C57A2-DE8C-42BF-8137-E6BD7E9CF75F}"/>
              </a:ext>
            </a:extLst>
          </p:cNvPr>
          <p:cNvSpPr txBox="1"/>
          <p:nvPr userDrawn="1"/>
        </p:nvSpPr>
        <p:spPr>
          <a:xfrm>
            <a:off x="6990460" y="6547103"/>
            <a:ext cx="17091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8C58360-7E0F-43A3-B29F-F2B4CB06C34C}" type="slidenum">
              <a:rPr lang="en-US" sz="1400" smtClean="0"/>
              <a:pPr algn="r"/>
              <a:t>‹#›</a:t>
            </a:fld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9630634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447800"/>
            <a:ext cx="8229600" cy="50292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2F4AFC-1C4A-4E0B-8C64-F69B5868A9EB}" type="datetime1">
              <a:rPr lang="en-US" smtClean="0"/>
              <a:t>12/11/20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4928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06E9E2C2-8925-4DD7-B679-F455C14747C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1084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61" r:id="rId3"/>
    <p:sldLayoutId id="2147483662" r:id="rId4"/>
    <p:sldLayoutId id="2147483663" r:id="rId5"/>
    <p:sldLayoutId id="2147483650" r:id="rId6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ts val="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ts val="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ts val="0"/>
        </a:spcBef>
        <a:buFont typeface="Wingdings" panose="05000000000000000000" pitchFamily="2" charset="2"/>
        <a:buChar char="§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ts val="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ts val="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0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slide" Target="slide57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slide" Target="slide47.xml"/><Relationship Id="rId5" Type="http://schemas.openxmlformats.org/officeDocument/2006/relationships/slide" Target="slide22.xml"/><Relationship Id="rId4" Type="http://schemas.openxmlformats.org/officeDocument/2006/relationships/slide" Target="slide2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0.png"/><Relationship Id="rId4" Type="http://schemas.openxmlformats.org/officeDocument/2006/relationships/slide" Target="slide3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5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BA7EFCF-07E0-49F9-A6DD-796D8FF98898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-609600"/>
            <a:ext cx="9144000" cy="6096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2000" dirty="0"/>
              <a:t>Tactical Entry</a:t>
            </a:r>
          </a:p>
        </p:txBody>
      </p:sp>
    </p:spTree>
    <p:extLst>
      <p:ext uri="{BB962C8B-B14F-4D97-AF65-F5344CB8AC3E}">
        <p14:creationId xmlns:p14="http://schemas.microsoft.com/office/powerpoint/2010/main" val="43344243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Goals of Tactical Entry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Include:</a:t>
            </a:r>
          </a:p>
          <a:p>
            <a:pPr lvl="1"/>
            <a:r>
              <a:rPr lang="en-US"/>
              <a:t>complete law enforcement mission</a:t>
            </a:r>
          </a:p>
          <a:p>
            <a:pPr lvl="2"/>
            <a:r>
              <a:rPr lang="en-US"/>
              <a:t>performing arrest, search, seizure, etc.</a:t>
            </a:r>
          </a:p>
          <a:p>
            <a:pPr lvl="1"/>
            <a:r>
              <a:rPr lang="en-US"/>
              <a:t>maintain safety of all involved</a:t>
            </a:r>
          </a:p>
          <a:p>
            <a:pPr lvl="2"/>
            <a:r>
              <a:rPr lang="en-US"/>
              <a:t>prioritizing officers and bystanders </a:t>
            </a:r>
          </a:p>
          <a:p>
            <a:pPr lvl="2"/>
            <a:r>
              <a:rPr lang="en-US"/>
              <a:t>avoiding harm to suspects when possible</a:t>
            </a:r>
          </a:p>
          <a:p>
            <a:pPr lvl="1"/>
            <a:r>
              <a:rPr lang="en-US"/>
              <a:t>minimize property damage </a:t>
            </a:r>
          </a:p>
          <a:p>
            <a:pPr lvl="2"/>
            <a:r>
              <a:rPr lang="en-US"/>
              <a:t>using least amount of force necessary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364150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Goals of Tactical Entry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Must be prioritized</a:t>
            </a:r>
          </a:p>
          <a:p>
            <a:pPr lvl="1"/>
            <a:r>
              <a:rPr lang="en-US"/>
              <a:t>one goal may have to be forfeited to meet a more important goal</a:t>
            </a:r>
          </a:p>
          <a:p>
            <a:pPr lvl="2"/>
            <a:r>
              <a:rPr lang="en-US"/>
              <a:t>for example, property damage or harm to suspects may be acceptable if required to complete the mission and keep officers or bystanders safe</a:t>
            </a:r>
            <a:endParaRPr lang="en-US" dirty="0"/>
          </a:p>
        </p:txBody>
      </p:sp>
      <p:pic>
        <p:nvPicPr>
          <p:cNvPr id="10" name="Picture 9" descr="Image of a SWAT team entering a house. 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200" y="4524908"/>
            <a:ext cx="4495800" cy="2256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90681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Tactical Thinking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Involves making decisions based on consideration of the following:</a:t>
            </a:r>
          </a:p>
          <a:p>
            <a:pPr lvl="1"/>
            <a:r>
              <a:rPr lang="en-US"/>
              <a:t>mission</a:t>
            </a:r>
          </a:p>
          <a:p>
            <a:pPr lvl="1"/>
            <a:r>
              <a:rPr lang="en-US"/>
              <a:t>risks involved</a:t>
            </a:r>
          </a:p>
          <a:p>
            <a:pPr lvl="1"/>
            <a:r>
              <a:rPr lang="en-US"/>
              <a:t>time and resources available</a:t>
            </a:r>
          </a:p>
          <a:p>
            <a:r>
              <a:rPr lang="en-US"/>
              <a:t>Requires thinking about every possible scenario and making many “if-then” decisions</a:t>
            </a:r>
          </a:p>
          <a:p>
            <a:pPr lvl="1"/>
            <a:r>
              <a:rPr lang="en-US"/>
              <a:t>“if X occurs, then Y is the proper reaction”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138191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Tactical Thinking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Is used before entry to prioritize goals and form plans</a:t>
            </a:r>
          </a:p>
          <a:p>
            <a:pPr lvl="1"/>
            <a:r>
              <a:rPr lang="en-US"/>
              <a:t>when officers can methodically think through every variable</a:t>
            </a:r>
          </a:p>
          <a:p>
            <a:r>
              <a:rPr lang="en-US"/>
              <a:t>Is used during entry to evaluate the situation and react sensibly</a:t>
            </a:r>
          </a:p>
          <a:p>
            <a:pPr lvl="1"/>
            <a:r>
              <a:rPr lang="en-US"/>
              <a:t>with enough practice, it becomes instinctive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274403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Tactical Entry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000" dirty="0"/>
              <a:t>Requires extensive training</a:t>
            </a:r>
          </a:p>
          <a:p>
            <a:pPr lvl="1"/>
            <a:r>
              <a:rPr lang="en-US" sz="2700" dirty="0"/>
              <a:t>skills</a:t>
            </a:r>
          </a:p>
          <a:p>
            <a:pPr lvl="2"/>
            <a:r>
              <a:rPr lang="en-US" dirty="0"/>
              <a:t>marksmanship, hand-to-hand combat, arrest techniques, etc.</a:t>
            </a:r>
          </a:p>
          <a:p>
            <a:pPr lvl="1"/>
            <a:r>
              <a:rPr lang="en-US" sz="2700" dirty="0"/>
              <a:t>tactics</a:t>
            </a:r>
          </a:p>
          <a:p>
            <a:pPr lvl="2"/>
            <a:r>
              <a:rPr lang="en-US" dirty="0"/>
              <a:t>movement, use of cover,</a:t>
            </a:r>
            <a:br>
              <a:rPr lang="en-US" dirty="0"/>
            </a:br>
            <a:r>
              <a:rPr lang="en-US" dirty="0"/>
              <a:t>communication, etc.</a:t>
            </a:r>
          </a:p>
          <a:p>
            <a:pPr lvl="1"/>
            <a:r>
              <a:rPr lang="en-US" sz="2700" dirty="0"/>
              <a:t>mindset</a:t>
            </a:r>
          </a:p>
          <a:p>
            <a:pPr lvl="2"/>
            <a:r>
              <a:rPr lang="en-US" dirty="0"/>
              <a:t>vigilance, composure,</a:t>
            </a:r>
            <a:br>
              <a:rPr lang="en-US" dirty="0"/>
            </a:br>
            <a:r>
              <a:rPr lang="en-US" dirty="0"/>
              <a:t>decision making, etc.</a:t>
            </a:r>
          </a:p>
          <a:p>
            <a:r>
              <a:rPr lang="en-US" sz="3000" dirty="0"/>
              <a:t>Requires ongoing</a:t>
            </a:r>
            <a:br>
              <a:rPr lang="en-US" sz="3000" dirty="0"/>
            </a:br>
            <a:r>
              <a:rPr lang="en-US" sz="3000" dirty="0"/>
              <a:t>education and practice</a:t>
            </a:r>
          </a:p>
        </p:txBody>
      </p:sp>
      <p:pic>
        <p:nvPicPr>
          <p:cNvPr id="9" name="Picture 8" descr="Image of a person in in gear looking through a sight of a rifle. 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200" y="3429000"/>
            <a:ext cx="2452421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514109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Tactical Entry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Requires extensive personal protective equipment</a:t>
            </a:r>
          </a:p>
          <a:p>
            <a:pPr lvl="1"/>
            <a:r>
              <a:rPr lang="en-US" dirty="0"/>
              <a:t>body armor</a:t>
            </a:r>
          </a:p>
          <a:p>
            <a:pPr lvl="1"/>
            <a:r>
              <a:rPr lang="en-US" dirty="0"/>
              <a:t>masks</a:t>
            </a:r>
          </a:p>
          <a:p>
            <a:pPr lvl="1"/>
            <a:r>
              <a:rPr lang="en-US" dirty="0"/>
              <a:t>gloves</a:t>
            </a:r>
          </a:p>
          <a:p>
            <a:pPr lvl="1"/>
            <a:r>
              <a:rPr lang="en-US" dirty="0"/>
              <a:t>shields</a:t>
            </a:r>
          </a:p>
        </p:txBody>
      </p:sp>
      <p:pic>
        <p:nvPicPr>
          <p:cNvPr id="10" name="Picture 9" descr="Image of body armor, mask, gloves, and other tools. 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0" y="3276600"/>
            <a:ext cx="4800600" cy="3062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657290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Tactical Body Armor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Includes vests, helmets and full-body protection</a:t>
            </a:r>
          </a:p>
          <a:p>
            <a:r>
              <a:rPr lang="en-US" dirty="0"/>
              <a:t>Includes varieties designed to provide varying degrees of the following:</a:t>
            </a:r>
          </a:p>
          <a:p>
            <a:pPr lvl="1"/>
            <a:r>
              <a:rPr lang="en-US" dirty="0"/>
              <a:t>ballistic protection</a:t>
            </a:r>
          </a:p>
          <a:p>
            <a:pPr lvl="2"/>
            <a:r>
              <a:rPr lang="en-US" dirty="0"/>
              <a:t>for bullets and shrapnel </a:t>
            </a:r>
          </a:p>
          <a:p>
            <a:pPr lvl="1"/>
            <a:r>
              <a:rPr lang="en-US" dirty="0"/>
              <a:t>edged blade protection</a:t>
            </a:r>
          </a:p>
          <a:p>
            <a:pPr lvl="2"/>
            <a:r>
              <a:rPr lang="en-US" dirty="0"/>
              <a:t>for knives</a:t>
            </a:r>
          </a:p>
          <a:p>
            <a:pPr lvl="1"/>
            <a:r>
              <a:rPr lang="en-US" dirty="0"/>
              <a:t>spike protection</a:t>
            </a:r>
          </a:p>
          <a:p>
            <a:pPr lvl="2"/>
            <a:r>
              <a:rPr lang="en-US" dirty="0"/>
              <a:t>for spiked weapons such as ice picks</a:t>
            </a:r>
          </a:p>
        </p:txBody>
      </p:sp>
      <p:pic>
        <p:nvPicPr>
          <p:cNvPr id="9" name="Picture 8" descr="Image of a police vest sitting on a table.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1" r="7500"/>
          <a:stretch/>
        </p:blipFill>
        <p:spPr>
          <a:xfrm>
            <a:off x="5715000" y="3505200"/>
            <a:ext cx="2667000" cy="2039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573127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Tactical Body Armor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May be made of the following:</a:t>
            </a:r>
          </a:p>
          <a:p>
            <a:pPr lvl="1"/>
            <a:r>
              <a:rPr lang="en-US" dirty="0"/>
              <a:t>hard ceramic or plastic plates</a:t>
            </a:r>
          </a:p>
          <a:p>
            <a:pPr lvl="1"/>
            <a:r>
              <a:rPr lang="en-US" dirty="0"/>
              <a:t>advanced woven fibers such as</a:t>
            </a:r>
            <a:br>
              <a:rPr lang="en-US" dirty="0"/>
            </a:br>
            <a:r>
              <a:rPr lang="en-US" dirty="0"/>
              <a:t>Kevlar</a:t>
            </a:r>
            <a:r>
              <a:rPr lang="en-US" baseline="30000" dirty="0"/>
              <a:t>®</a:t>
            </a:r>
          </a:p>
          <a:p>
            <a:pPr lvl="1"/>
            <a:r>
              <a:rPr lang="en-US" dirty="0"/>
              <a:t>a combination of the two  </a:t>
            </a:r>
          </a:p>
          <a:p>
            <a:r>
              <a:rPr lang="en-US" dirty="0"/>
              <a:t>Must provide protection while</a:t>
            </a:r>
            <a:br>
              <a:rPr lang="en-US" dirty="0"/>
            </a:br>
            <a:r>
              <a:rPr lang="en-US" dirty="0"/>
              <a:t>being functional</a:t>
            </a:r>
          </a:p>
          <a:p>
            <a:pPr lvl="1"/>
            <a:r>
              <a:rPr lang="en-US" dirty="0"/>
              <a:t>should allow for freedom of</a:t>
            </a:r>
            <a:br>
              <a:rPr lang="en-US" dirty="0"/>
            </a:br>
            <a:r>
              <a:rPr lang="en-US" dirty="0"/>
              <a:t>movement</a:t>
            </a:r>
          </a:p>
          <a:p>
            <a:pPr lvl="1"/>
            <a:r>
              <a:rPr lang="en-US" dirty="0"/>
              <a:t>may need to be concealed</a:t>
            </a:r>
          </a:p>
          <a:p>
            <a:pPr lvl="1"/>
            <a:r>
              <a:rPr lang="en-US" dirty="0"/>
              <a:t>weight and heat should be considered</a:t>
            </a:r>
          </a:p>
        </p:txBody>
      </p:sp>
      <p:pic>
        <p:nvPicPr>
          <p:cNvPr id="9" name="Picture 8" descr="Image of a police officer with a helmet on and a rifle in his hands. 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200" y="2362200"/>
            <a:ext cx="2033016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986849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Tactical Masks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Include the following:</a:t>
            </a:r>
          </a:p>
          <a:p>
            <a:pPr lvl="1"/>
            <a:r>
              <a:rPr lang="en-US"/>
              <a:t>respirators (gas masks)</a:t>
            </a:r>
          </a:p>
          <a:p>
            <a:pPr lvl="2"/>
            <a:r>
              <a:rPr lang="en-US"/>
              <a:t>designed to protect against </a:t>
            </a:r>
            <a:br>
              <a:rPr lang="en-US"/>
            </a:br>
            <a:r>
              <a:rPr lang="en-US"/>
              <a:t>inhalation of toxins</a:t>
            </a:r>
          </a:p>
          <a:p>
            <a:pPr lvl="1"/>
            <a:r>
              <a:rPr lang="en-US"/>
              <a:t>balaclavas</a:t>
            </a:r>
          </a:p>
          <a:p>
            <a:pPr lvl="2"/>
            <a:r>
              <a:rPr lang="en-US"/>
              <a:t>designed to protect the </a:t>
            </a:r>
            <a:br>
              <a:rPr lang="en-US"/>
            </a:br>
            <a:r>
              <a:rPr lang="en-US"/>
              <a:t>wearer’s identity</a:t>
            </a:r>
          </a:p>
          <a:p>
            <a:pPr lvl="1"/>
            <a:r>
              <a:rPr lang="en-US"/>
              <a:t>ballistic masks</a:t>
            </a:r>
          </a:p>
          <a:p>
            <a:pPr lvl="2"/>
            <a:r>
              <a:rPr lang="en-US"/>
              <a:t>designed to protect </a:t>
            </a:r>
            <a:br>
              <a:rPr lang="en-US"/>
            </a:br>
            <a:r>
              <a:rPr lang="en-US"/>
              <a:t>against bullets</a:t>
            </a:r>
            <a:endParaRPr lang="en-US" dirty="0"/>
          </a:p>
        </p:txBody>
      </p:sp>
      <p:pic>
        <p:nvPicPr>
          <p:cNvPr id="6" name="Picture 5" descr="Image of a person in a ballistic mask. 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00" t="6901" r="28081" b="22854"/>
          <a:stretch/>
        </p:blipFill>
        <p:spPr>
          <a:xfrm>
            <a:off x="6477000" y="1520704"/>
            <a:ext cx="1676400" cy="1892430"/>
          </a:xfrm>
          <a:prstGeom prst="rect">
            <a:avLst/>
          </a:prstGeom>
        </p:spPr>
      </p:pic>
      <p:pic>
        <p:nvPicPr>
          <p:cNvPr id="1030" name="Picture 6" descr="Image of two people in  balaclava mask with protective gear on. 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114" r="6380" b="68467"/>
          <a:stretch/>
        </p:blipFill>
        <p:spPr bwMode="auto">
          <a:xfrm>
            <a:off x="6253410" y="3387259"/>
            <a:ext cx="2123580" cy="1557808"/>
          </a:xfrm>
          <a:prstGeom prst="rect">
            <a:avLst/>
          </a:prstGeom>
        </p:spPr>
      </p:pic>
      <p:pic>
        <p:nvPicPr>
          <p:cNvPr id="1032" name="Picture 8" descr="Image person in a gas mask. 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47" t="5790" r="32486" b="66052"/>
          <a:stretch/>
        </p:blipFill>
        <p:spPr bwMode="auto">
          <a:xfrm>
            <a:off x="6477000" y="4953000"/>
            <a:ext cx="1687083" cy="175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606808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Tactical Gloves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Are designed to protect the wearer’s hands and provide increased grip</a:t>
            </a:r>
          </a:p>
          <a:p>
            <a:r>
              <a:rPr lang="en-US" dirty="0"/>
              <a:t>Include varieties with varying levels of insulation, padding and flexibility</a:t>
            </a:r>
          </a:p>
          <a:p>
            <a:r>
              <a:rPr lang="en-US" dirty="0"/>
              <a:t>Are available in many combinations of materials including leather, fabric, Kevlar</a:t>
            </a:r>
            <a:r>
              <a:rPr lang="en-US" baseline="30000" dirty="0"/>
              <a:t>®</a:t>
            </a:r>
            <a:r>
              <a:rPr lang="en-US" dirty="0"/>
              <a:t>, molded plastic, rubber, etc.</a:t>
            </a:r>
          </a:p>
        </p:txBody>
      </p:sp>
    </p:spTree>
    <p:extLst>
      <p:ext uri="{BB962C8B-B14F-4D97-AF65-F5344CB8AC3E}">
        <p14:creationId xmlns:p14="http://schemas.microsoft.com/office/powerpoint/2010/main" val="15822382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Objectives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To define and identify goals of tactical entry.</a:t>
            </a:r>
          </a:p>
          <a:p>
            <a:r>
              <a:rPr lang="en-US"/>
              <a:t>To discuss protective equipment used by tactical teams.</a:t>
            </a:r>
          </a:p>
          <a:p>
            <a:r>
              <a:rPr lang="en-US"/>
              <a:t>To explore methods law enforcement use to breach buildings.</a:t>
            </a:r>
          </a:p>
          <a:p>
            <a:r>
              <a:rPr lang="en-US"/>
              <a:t>To explain techniques used to safely enter, search and clear buildings.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427562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Tactical Shields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Are shields designed to deflect bullets and hand-thrown projectiles such as rocks</a:t>
            </a:r>
          </a:p>
          <a:p>
            <a:r>
              <a:rPr lang="en-US" dirty="0"/>
              <a:t>Include varieties which incorporate clear viewing visors, carrying straps, kickstands, and/or lighting systems</a:t>
            </a:r>
          </a:p>
          <a:p>
            <a:r>
              <a:rPr lang="en-US" dirty="0"/>
              <a:t>Are available in a variety of shapes, sizes and materials</a:t>
            </a:r>
          </a:p>
        </p:txBody>
      </p:sp>
      <p:pic>
        <p:nvPicPr>
          <p:cNvPr id="9" name="Picture 8" descr="Image of a tactical shield with a light on it.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4443984"/>
            <a:ext cx="3048000" cy="2033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729300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95C1469-0CDB-4E46-9E34-769A2C74E620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-533400"/>
            <a:ext cx="9144000" cy="5334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2000" dirty="0"/>
              <a:t>Play </a:t>
            </a:r>
            <a:r>
              <a:rPr lang="en-US" sz="2000" dirty="0" err="1"/>
              <a:t>iCEV</a:t>
            </a:r>
            <a:r>
              <a:rPr lang="en-US" sz="2000" dirty="0"/>
              <a:t> Video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0" y="1727053"/>
            <a:ext cx="9144000" cy="76944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solidFill>
                  <a:srgbClr val="A7071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Teacher Instructions</a:t>
            </a:r>
            <a:r>
              <a:rPr lang="en-US" sz="2200" dirty="0">
                <a:solidFill>
                  <a:srgbClr val="A7071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  <a:p>
            <a:pPr algn="ctr"/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Show the </a:t>
            </a:r>
            <a:r>
              <a:rPr lang="en-US" sz="2200" i="1" dirty="0">
                <a:latin typeface="Arial" panose="020B0604020202020204" pitchFamily="34" charset="0"/>
                <a:cs typeface="Arial" panose="020B0604020202020204" pitchFamily="34" charset="0"/>
              </a:rPr>
              <a:t>Tactical Teams 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video segment</a:t>
            </a:r>
          </a:p>
        </p:txBody>
      </p:sp>
      <p:pic>
        <p:nvPicPr>
          <p:cNvPr id="6" name="Picture 5" descr="Link to Main Menu.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15200" y="6172200"/>
            <a:ext cx="914400" cy="68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4451524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BBBBD70-0269-4C3F-B13B-05C6F814B092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-457200"/>
            <a:ext cx="9144000" cy="4572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2000" dirty="0"/>
              <a:t>Methods of Entry</a:t>
            </a:r>
          </a:p>
        </p:txBody>
      </p:sp>
    </p:spTree>
    <p:extLst>
      <p:ext uri="{BB962C8B-B14F-4D97-AF65-F5344CB8AC3E}">
        <p14:creationId xmlns:p14="http://schemas.microsoft.com/office/powerpoint/2010/main" val="90201842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Tactical Entry Approach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Requires officers be:</a:t>
            </a:r>
          </a:p>
          <a:p>
            <a:pPr lvl="1"/>
            <a:r>
              <a:rPr lang="en-US" dirty="0"/>
              <a:t>cautious</a:t>
            </a:r>
          </a:p>
          <a:p>
            <a:pPr lvl="1"/>
            <a:r>
              <a:rPr lang="en-US" dirty="0"/>
              <a:t>quick</a:t>
            </a:r>
          </a:p>
          <a:p>
            <a:pPr lvl="1"/>
            <a:r>
              <a:rPr lang="en-US" dirty="0"/>
              <a:t>quiet</a:t>
            </a:r>
          </a:p>
          <a:p>
            <a:pPr lvl="1"/>
            <a:r>
              <a:rPr lang="en-US" dirty="0"/>
              <a:t>stealthy</a:t>
            </a:r>
          </a:p>
          <a:p>
            <a:pPr lvl="1"/>
            <a:r>
              <a:rPr lang="en-US" dirty="0"/>
              <a:t>organized</a:t>
            </a:r>
          </a:p>
        </p:txBody>
      </p:sp>
      <p:pic>
        <p:nvPicPr>
          <p:cNvPr id="9" name="Picture 8" descr="Image of two people with rifles and in protective gear rounding a corner.  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00" y="2440750"/>
            <a:ext cx="4562669" cy="3043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270119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Tactical Entry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Can be performed a variety of ways</a:t>
            </a:r>
          </a:p>
          <a:p>
            <a:pPr lvl="1"/>
            <a:r>
              <a:rPr lang="en-US" dirty="0"/>
              <a:t>dynamic</a:t>
            </a:r>
          </a:p>
          <a:p>
            <a:pPr lvl="1"/>
            <a:r>
              <a:rPr lang="en-US" dirty="0"/>
              <a:t>deliberate </a:t>
            </a:r>
          </a:p>
          <a:p>
            <a:pPr lvl="1"/>
            <a:r>
              <a:rPr lang="en-US" dirty="0"/>
              <a:t>ruse</a:t>
            </a:r>
          </a:p>
        </p:txBody>
      </p:sp>
      <p:pic>
        <p:nvPicPr>
          <p:cNvPr id="9" name="Picture 8" descr="Image of two people in protective gear with rifles outside a building. 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600" y="3195066"/>
            <a:ext cx="4495800" cy="3281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468617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Dynamic Entry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Relies on surprise, speed and domination by force</a:t>
            </a:r>
          </a:p>
          <a:p>
            <a:pPr lvl="1"/>
            <a:r>
              <a:rPr lang="en-US" dirty="0"/>
              <a:t>attempts to surprise, disorient and overwhelm the target, allowing officers to gain control of the situation before anyone can resist or destroy evidence</a:t>
            </a:r>
          </a:p>
          <a:p>
            <a:r>
              <a:rPr lang="en-US" dirty="0"/>
              <a:t>May include use of</a:t>
            </a:r>
            <a:br>
              <a:rPr lang="en-US" dirty="0"/>
            </a:br>
            <a:r>
              <a:rPr lang="en-US" dirty="0"/>
              <a:t>noise-flash devices</a:t>
            </a:r>
            <a:br>
              <a:rPr lang="en-US" dirty="0"/>
            </a:br>
            <a:r>
              <a:rPr lang="en-US" dirty="0"/>
              <a:t>to create confusion</a:t>
            </a:r>
            <a:br>
              <a:rPr lang="en-US" dirty="0"/>
            </a:br>
            <a:r>
              <a:rPr lang="en-US" dirty="0"/>
              <a:t>and diversion</a:t>
            </a:r>
          </a:p>
        </p:txBody>
      </p:sp>
      <p:pic>
        <p:nvPicPr>
          <p:cNvPr id="10" name="Picture 9" descr="Image of three people in camo and protective vest with rifles in a building. 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64" r="12500"/>
          <a:stretch/>
        </p:blipFill>
        <p:spPr>
          <a:xfrm>
            <a:off x="4800600" y="4016829"/>
            <a:ext cx="3733800" cy="2460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018778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Dynamic Entry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Is most appropriate when there is an active threat of imminent loss of life</a:t>
            </a:r>
          </a:p>
          <a:p>
            <a:pPr lvl="1"/>
            <a:r>
              <a:rPr lang="en-US"/>
              <a:t>hostage rescue, active shooter, etc.</a:t>
            </a:r>
          </a:p>
          <a:p>
            <a:r>
              <a:rPr lang="en-US"/>
              <a:t>Is not appropriate if the target is prepared for engagement</a:t>
            </a:r>
          </a:p>
          <a:p>
            <a:r>
              <a:rPr lang="en-US"/>
              <a:t>Requires extensive coordination among team members and efficient execution</a:t>
            </a:r>
          </a:p>
          <a:p>
            <a:pPr lvl="1"/>
            <a:r>
              <a:rPr lang="en-US"/>
              <a:t>errors pose serious dangers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905748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Deliberate Entry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Involves methodical entry, typically with less noise and violence than dynamic entry</a:t>
            </a:r>
          </a:p>
          <a:p>
            <a:pPr lvl="1"/>
            <a:r>
              <a:rPr lang="en-US" dirty="0"/>
              <a:t>allowing more time for officers to process details of the situation and react appropriately</a:t>
            </a:r>
          </a:p>
          <a:p>
            <a:r>
              <a:rPr lang="en-US" dirty="0"/>
              <a:t>May include use of surveillance tools such as corner mirrors, robotic cameras, etc.</a:t>
            </a:r>
          </a:p>
        </p:txBody>
      </p:sp>
    </p:spTree>
    <p:extLst>
      <p:ext uri="{BB962C8B-B14F-4D97-AF65-F5344CB8AC3E}">
        <p14:creationId xmlns:p14="http://schemas.microsoft.com/office/powerpoint/2010/main" val="162254592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Deliberate Entry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Is used to try to reduce the distance between officer and threats before engagement</a:t>
            </a:r>
          </a:p>
          <a:p>
            <a:r>
              <a:rPr lang="en-US" dirty="0"/>
              <a:t>Is most appropriate in the following circumstances:</a:t>
            </a:r>
          </a:p>
          <a:p>
            <a:pPr lvl="1"/>
            <a:r>
              <a:rPr lang="en-US" dirty="0"/>
              <a:t>when the exact location of a target within the building is unknown</a:t>
            </a:r>
          </a:p>
          <a:p>
            <a:pPr lvl="1"/>
            <a:r>
              <a:rPr lang="en-US" dirty="0"/>
              <a:t>when entry team is limited or not familiar with dynamic tactics</a:t>
            </a:r>
          </a:p>
        </p:txBody>
      </p:sp>
    </p:spTree>
    <p:extLst>
      <p:ext uri="{BB962C8B-B14F-4D97-AF65-F5344CB8AC3E}">
        <p14:creationId xmlns:p14="http://schemas.microsoft.com/office/powerpoint/2010/main" val="49320920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Ruse Entry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Is the use of a deceptive, non-threatening individual during approach in order to get the target to open a point of entry</a:t>
            </a:r>
          </a:p>
          <a:p>
            <a:pPr lvl="1"/>
            <a:r>
              <a:rPr lang="en-US"/>
              <a:t>for example, an officer acting as a delivery or maintenance man and knocking on the door </a:t>
            </a:r>
          </a:p>
          <a:p>
            <a:r>
              <a:rPr lang="en-US"/>
              <a:t>Can be difficult due to the following:</a:t>
            </a:r>
          </a:p>
          <a:p>
            <a:pPr lvl="1"/>
            <a:r>
              <a:rPr lang="en-US"/>
              <a:t>need for inconspicuous set up</a:t>
            </a:r>
          </a:p>
          <a:p>
            <a:pPr lvl="1"/>
            <a:r>
              <a:rPr lang="en-US"/>
              <a:t>difficult transition from ruse to search and clear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15103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Main Menu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290763" indent="0">
              <a:spcAft>
                <a:spcPts val="2000"/>
              </a:spcAft>
              <a:buNone/>
            </a:pPr>
            <a:r>
              <a:rPr lang="en-US" dirty="0"/>
              <a:t>Introduction</a:t>
            </a:r>
          </a:p>
          <a:p>
            <a:pPr marL="2743200" lvl="1" indent="0">
              <a:spcAft>
                <a:spcPts val="2000"/>
              </a:spcAft>
              <a:buNone/>
            </a:pPr>
            <a:r>
              <a:rPr lang="en-US" dirty="0"/>
              <a:t>Tactical Teams </a:t>
            </a:r>
            <a:r>
              <a:rPr lang="en-US" i="1" dirty="0"/>
              <a:t>Video Segment</a:t>
            </a:r>
          </a:p>
          <a:p>
            <a:pPr marL="2290763" indent="0">
              <a:spcAft>
                <a:spcPts val="2000"/>
              </a:spcAft>
              <a:buNone/>
            </a:pPr>
            <a:r>
              <a:rPr lang="en-US" dirty="0"/>
              <a:t>Methods of Entry</a:t>
            </a:r>
          </a:p>
          <a:p>
            <a:pPr marL="2290763" indent="0">
              <a:spcAft>
                <a:spcPts val="2000"/>
              </a:spcAft>
              <a:buNone/>
            </a:pPr>
            <a:r>
              <a:rPr lang="en-US" dirty="0"/>
              <a:t>Searching &amp; Clearing</a:t>
            </a:r>
          </a:p>
          <a:p>
            <a:pPr marL="2743200" lvl="1" indent="0">
              <a:spcAft>
                <a:spcPts val="2000"/>
              </a:spcAft>
              <a:buNone/>
            </a:pPr>
            <a:r>
              <a:rPr lang="en-US" dirty="0"/>
              <a:t>Procedures </a:t>
            </a:r>
            <a:r>
              <a:rPr lang="en-US" i="1" dirty="0"/>
              <a:t>Video Segment</a:t>
            </a:r>
          </a:p>
        </p:txBody>
      </p:sp>
      <p:sp>
        <p:nvSpPr>
          <p:cNvPr id="8" name="Oval 7" descr="Button link to Introduction segment. ">
            <a:hlinkClick r:id="rId3" action="ppaction://hlinksldjump"/>
          </p:cNvPr>
          <p:cNvSpPr/>
          <p:nvPr/>
        </p:nvSpPr>
        <p:spPr>
          <a:xfrm>
            <a:off x="2057400" y="1596312"/>
            <a:ext cx="628650" cy="342900"/>
          </a:xfrm>
          <a:prstGeom prst="ellipse">
            <a:avLst/>
          </a:prstGeom>
          <a:solidFill>
            <a:srgbClr val="7E95D0"/>
          </a:solidFill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 descr="Button link to Tactical Teams Video Segment. ">
            <a:hlinkClick r:id="rId4" action="ppaction://hlinksldjump"/>
          </p:cNvPr>
          <p:cNvSpPr/>
          <p:nvPr/>
        </p:nvSpPr>
        <p:spPr>
          <a:xfrm>
            <a:off x="2744969" y="2282112"/>
            <a:ext cx="457200" cy="312576"/>
          </a:xfrm>
          <a:prstGeom prst="ellipse">
            <a:avLst/>
          </a:prstGeom>
          <a:ln>
            <a:solidFill>
              <a:srgbClr val="7E95D0"/>
            </a:solidFill>
          </a:ln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 descr="Button link to Methods of Entry segment. ">
            <a:hlinkClick r:id="rId5" action="ppaction://hlinksldjump"/>
          </p:cNvPr>
          <p:cNvSpPr/>
          <p:nvPr/>
        </p:nvSpPr>
        <p:spPr>
          <a:xfrm>
            <a:off x="2057400" y="3008451"/>
            <a:ext cx="628650" cy="342900"/>
          </a:xfrm>
          <a:prstGeom prst="ellipse">
            <a:avLst/>
          </a:prstGeom>
          <a:solidFill>
            <a:srgbClr val="7E95D0"/>
          </a:solidFill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 descr="Button link to Searching and Clearing segment. ">
            <a:hlinkClick r:id="rId6" action="ppaction://hlinksldjump"/>
          </p:cNvPr>
          <p:cNvSpPr/>
          <p:nvPr/>
        </p:nvSpPr>
        <p:spPr>
          <a:xfrm>
            <a:off x="2057400" y="3759051"/>
            <a:ext cx="628650" cy="342900"/>
          </a:xfrm>
          <a:prstGeom prst="ellipse">
            <a:avLst/>
          </a:prstGeom>
          <a:solidFill>
            <a:srgbClr val="7E95D0"/>
          </a:solidFill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 descr="Button link to Procedures Video segment. ">
            <a:hlinkClick r:id="rId7" action="ppaction://hlinksldjump"/>
          </p:cNvPr>
          <p:cNvSpPr/>
          <p:nvPr/>
        </p:nvSpPr>
        <p:spPr>
          <a:xfrm>
            <a:off x="2744969" y="4440866"/>
            <a:ext cx="457200" cy="312576"/>
          </a:xfrm>
          <a:prstGeom prst="ellipse">
            <a:avLst/>
          </a:prstGeom>
          <a:ln>
            <a:solidFill>
              <a:srgbClr val="7E95D0"/>
            </a:solidFill>
          </a:ln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630325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Ruse Entry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Is appropriate when breaching the building poses too many risks</a:t>
            </a:r>
          </a:p>
          <a:p>
            <a:pPr lvl="1"/>
            <a:r>
              <a:rPr lang="en-US"/>
              <a:t>for example, when there are many innocent bystanders in the building</a:t>
            </a:r>
          </a:p>
          <a:p>
            <a:r>
              <a:rPr lang="en-US"/>
              <a:t>Is not appropriate in barricaded situations</a:t>
            </a:r>
          </a:p>
          <a:p>
            <a:r>
              <a:rPr lang="en-US"/>
              <a:t>Involves less safety risk, but is somewhat controversial and more likely to be challenged in court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457199" y="6153090"/>
            <a:ext cx="8229601" cy="400110"/>
          </a:xfrm>
          <a:prstGeom prst="rect">
            <a:avLst/>
          </a:prstGeom>
          <a:noFill/>
          <a:ln w="9525">
            <a:solidFill>
              <a:srgbClr val="7E95D0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/>
              <a:t>Breach – to break into or through</a:t>
            </a:r>
          </a:p>
        </p:txBody>
      </p:sp>
    </p:spTree>
    <p:extLst>
      <p:ext uri="{BB962C8B-B14F-4D97-AF65-F5344CB8AC3E}">
        <p14:creationId xmlns:p14="http://schemas.microsoft.com/office/powerpoint/2010/main" val="360323410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Breaching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Is often required in tactical entry</a:t>
            </a:r>
          </a:p>
          <a:p>
            <a:r>
              <a:rPr lang="en-US" dirty="0"/>
              <a:t>Is the process of breaking into or through by force</a:t>
            </a:r>
          </a:p>
          <a:p>
            <a:r>
              <a:rPr lang="en-US" dirty="0"/>
              <a:t>Location and method must be determined during planning</a:t>
            </a:r>
          </a:p>
          <a:p>
            <a:pPr lvl="1"/>
            <a:r>
              <a:rPr lang="en-US" dirty="0"/>
              <a:t>alternates should also be selected </a:t>
            </a:r>
          </a:p>
          <a:p>
            <a:pPr lvl="1"/>
            <a:r>
              <a:rPr lang="en-US" dirty="0"/>
              <a:t>choices should be made based on mission, building characteristics and personnel and equipment available</a:t>
            </a:r>
          </a:p>
        </p:txBody>
      </p:sp>
    </p:spTree>
    <p:extLst>
      <p:ext uri="{BB962C8B-B14F-4D97-AF65-F5344CB8AC3E}">
        <p14:creationId xmlns:p14="http://schemas.microsoft.com/office/powerpoint/2010/main" val="379468519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Breaching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Locations are countless</a:t>
            </a:r>
          </a:p>
          <a:p>
            <a:pPr lvl="1"/>
            <a:r>
              <a:rPr lang="en-US" dirty="0"/>
              <a:t>doors, windows and even walls </a:t>
            </a:r>
          </a:p>
          <a:p>
            <a:r>
              <a:rPr lang="en-US" dirty="0"/>
              <a:t>Requires team members line up in the proper order for entry and arrive at the breach point undetected</a:t>
            </a:r>
          </a:p>
          <a:p>
            <a:r>
              <a:rPr lang="en-US" dirty="0"/>
              <a:t>Includes five methods:</a:t>
            </a:r>
          </a:p>
          <a:p>
            <a:pPr lvl="1"/>
            <a:r>
              <a:rPr lang="en-US" dirty="0"/>
              <a:t>manual</a:t>
            </a:r>
          </a:p>
          <a:p>
            <a:pPr lvl="1"/>
            <a:r>
              <a:rPr lang="en-US" dirty="0"/>
              <a:t>mechanical</a:t>
            </a:r>
          </a:p>
          <a:p>
            <a:pPr lvl="1"/>
            <a:r>
              <a:rPr lang="en-US" dirty="0"/>
              <a:t>ballistic</a:t>
            </a:r>
          </a:p>
          <a:p>
            <a:pPr lvl="1"/>
            <a:r>
              <a:rPr lang="en-US" dirty="0"/>
              <a:t>explosive</a:t>
            </a:r>
          </a:p>
          <a:p>
            <a:pPr lvl="1"/>
            <a:r>
              <a:rPr lang="en-US" dirty="0"/>
              <a:t>thermal</a:t>
            </a:r>
          </a:p>
        </p:txBody>
      </p:sp>
    </p:spTree>
    <p:extLst>
      <p:ext uri="{BB962C8B-B14F-4D97-AF65-F5344CB8AC3E}">
        <p14:creationId xmlns:p14="http://schemas.microsoft.com/office/powerpoint/2010/main" val="318614457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Manual Breaching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Relies on brute force created by tactical team members</a:t>
            </a:r>
          </a:p>
          <a:p>
            <a:r>
              <a:rPr lang="en-US" dirty="0"/>
              <a:t>Includes the use of manual tools </a:t>
            </a:r>
          </a:p>
          <a:p>
            <a:pPr lvl="1"/>
            <a:r>
              <a:rPr lang="en-US" dirty="0"/>
              <a:t>battering rams</a:t>
            </a:r>
          </a:p>
          <a:p>
            <a:pPr lvl="1"/>
            <a:r>
              <a:rPr lang="en-US" dirty="0"/>
              <a:t>pry bars</a:t>
            </a:r>
          </a:p>
          <a:p>
            <a:pPr lvl="1"/>
            <a:r>
              <a:rPr lang="en-US" dirty="0"/>
              <a:t>sledge hammers</a:t>
            </a:r>
          </a:p>
          <a:p>
            <a:pPr lvl="1"/>
            <a:r>
              <a:rPr lang="en-US" dirty="0"/>
              <a:t>axes</a:t>
            </a:r>
          </a:p>
          <a:p>
            <a:pPr lvl="1"/>
            <a:r>
              <a:rPr lang="en-US" dirty="0"/>
              <a:t>bolt cutters</a:t>
            </a:r>
          </a:p>
          <a:p>
            <a:pPr lvl="1"/>
            <a:r>
              <a:rPr lang="en-US" dirty="0"/>
              <a:t>keys</a:t>
            </a:r>
          </a:p>
        </p:txBody>
      </p:sp>
      <p:pic>
        <p:nvPicPr>
          <p:cNvPr id="9" name="Picture 8" descr="Image of a team breaking a window and setting a ladder up to climb in.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3065239"/>
            <a:ext cx="3733800" cy="3446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265428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Mechanical Breaching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Employs the use of pneumatic, hydraulic and electric tools including:</a:t>
            </a:r>
          </a:p>
          <a:p>
            <a:pPr lvl="1"/>
            <a:r>
              <a:rPr lang="en-US" dirty="0"/>
              <a:t>reciprocating saws</a:t>
            </a:r>
          </a:p>
          <a:p>
            <a:pPr lvl="1"/>
            <a:r>
              <a:rPr lang="en-US" dirty="0"/>
              <a:t>chain saws</a:t>
            </a:r>
          </a:p>
          <a:p>
            <a:pPr lvl="1"/>
            <a:r>
              <a:rPr lang="en-US" dirty="0"/>
              <a:t>Jaws of Life</a:t>
            </a:r>
            <a:r>
              <a:rPr lang="en-US" baseline="30000" dirty="0"/>
              <a:t>®</a:t>
            </a:r>
            <a:r>
              <a:rPr lang="en-US" dirty="0"/>
              <a:t> </a:t>
            </a:r>
          </a:p>
          <a:p>
            <a:pPr lvl="2"/>
            <a:r>
              <a:rPr lang="en-US" dirty="0"/>
              <a:t>hydraulic rescue cutters, spreaders and rams</a:t>
            </a:r>
          </a:p>
        </p:txBody>
      </p:sp>
    </p:spTree>
    <p:extLst>
      <p:ext uri="{BB962C8B-B14F-4D97-AF65-F5344CB8AC3E}">
        <p14:creationId xmlns:p14="http://schemas.microsoft.com/office/powerpoint/2010/main" val="345763418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Ballistic Breaching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Describes when a shotgun is fired strategically at the door to break it open</a:t>
            </a:r>
          </a:p>
          <a:p>
            <a:pPr lvl="1"/>
            <a:r>
              <a:rPr lang="en-US" dirty="0"/>
              <a:t>locking and latching mechanisms or hinges</a:t>
            </a:r>
          </a:p>
          <a:p>
            <a:r>
              <a:rPr lang="en-US" dirty="0"/>
              <a:t>Utilizes specialized 12-gauge door-breaching rounds</a:t>
            </a:r>
          </a:p>
          <a:p>
            <a:pPr lvl="1"/>
            <a:r>
              <a:rPr lang="en-US" dirty="0"/>
              <a:t>using standard shotgun</a:t>
            </a:r>
            <a:br>
              <a:rPr lang="en-US" dirty="0"/>
            </a:br>
            <a:r>
              <a:rPr lang="en-US" dirty="0"/>
              <a:t>rounds can result in</a:t>
            </a:r>
            <a:br>
              <a:rPr lang="en-US" dirty="0"/>
            </a:br>
            <a:r>
              <a:rPr lang="en-US" dirty="0"/>
              <a:t>over-penetration or ricochet</a:t>
            </a:r>
          </a:p>
        </p:txBody>
      </p:sp>
      <p:pic>
        <p:nvPicPr>
          <p:cNvPr id="10" name="Picture 9" descr="Image of police with protective gear, rifles, and one holding a shield.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00" r="17500"/>
          <a:stretch/>
        </p:blipFill>
        <p:spPr>
          <a:xfrm>
            <a:off x="5943600" y="3553146"/>
            <a:ext cx="2743200" cy="252374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57200" y="6153090"/>
            <a:ext cx="8229600" cy="400110"/>
          </a:xfrm>
          <a:prstGeom prst="rect">
            <a:avLst/>
          </a:prstGeom>
          <a:noFill/>
          <a:ln>
            <a:solidFill>
              <a:srgbClr val="7E95D0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/>
              <a:t>Ricochet – shot or hit which rebounds off a surface</a:t>
            </a:r>
          </a:p>
        </p:txBody>
      </p:sp>
    </p:spTree>
    <p:extLst>
      <p:ext uri="{BB962C8B-B14F-4D97-AF65-F5344CB8AC3E}">
        <p14:creationId xmlns:p14="http://schemas.microsoft.com/office/powerpoint/2010/main" val="171328698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Explosive Breaching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Utilizes explosive charges placed strategically at intended point(s) of entry </a:t>
            </a:r>
          </a:p>
          <a:p>
            <a:pPr lvl="1"/>
            <a:r>
              <a:rPr lang="en-US" dirty="0"/>
              <a:t>types of explosives used include detonating cord and plastic explosives, such as C-4</a:t>
            </a:r>
          </a:p>
          <a:p>
            <a:r>
              <a:rPr lang="en-US" dirty="0"/>
              <a:t>Involves the tactical team being at a distance or behind cover</a:t>
            </a:r>
          </a:p>
          <a:p>
            <a:r>
              <a:rPr lang="en-US" dirty="0"/>
              <a:t>Requires more training and expertise than manual and mechanical breaching</a:t>
            </a:r>
          </a:p>
          <a:p>
            <a:pPr lvl="1"/>
            <a:r>
              <a:rPr lang="en-US" dirty="0"/>
              <a:t>therefore, it is not as common</a:t>
            </a:r>
          </a:p>
        </p:txBody>
      </p:sp>
    </p:spTree>
    <p:extLst>
      <p:ext uri="{BB962C8B-B14F-4D97-AF65-F5344CB8AC3E}">
        <p14:creationId xmlns:p14="http://schemas.microsoft.com/office/powerpoint/2010/main" val="124744550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Thermal Breaching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Describes when a cutting torch is used to burn through steel doors, hatches or walls</a:t>
            </a:r>
          </a:p>
          <a:p>
            <a:r>
              <a:rPr lang="en-US"/>
              <a:t>Requires extensive training and specialized equipment</a:t>
            </a:r>
          </a:p>
          <a:p>
            <a:pPr lvl="1"/>
            <a:r>
              <a:rPr lang="en-US"/>
              <a:t>making it the least used method of entry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825500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Door Entry Techniques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Should allow officers to maintain tactical angles to areas which might contain a target, known as unclear areas</a:t>
            </a:r>
          </a:p>
          <a:p>
            <a:pPr lvl="1"/>
            <a:r>
              <a:rPr lang="en-US"/>
              <a:t>once an area has been searched and no targets are present, it is considered clear</a:t>
            </a:r>
          </a:p>
          <a:p>
            <a:r>
              <a:rPr lang="en-US"/>
              <a:t>Should keep officers moving to avoid stalling in the “fatal funnel”</a:t>
            </a:r>
          </a:p>
          <a:p>
            <a:pPr lvl="1"/>
            <a:r>
              <a:rPr lang="en-US"/>
              <a:t>cone-shaped path from the doorway or entry into the room</a:t>
            </a:r>
          </a:p>
          <a:p>
            <a:pPr lvl="2"/>
            <a:r>
              <a:rPr lang="en-US"/>
              <a:t>will likely be the focal point of attention by targets anticipating police arrival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380155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Door Entry Techniques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Include:</a:t>
            </a:r>
          </a:p>
          <a:p>
            <a:pPr lvl="1"/>
            <a:r>
              <a:rPr lang="en-US"/>
              <a:t>crisscross</a:t>
            </a:r>
          </a:p>
          <a:p>
            <a:pPr lvl="1"/>
            <a:r>
              <a:rPr lang="en-US"/>
              <a:t>buttonhook</a:t>
            </a:r>
          </a:p>
          <a:p>
            <a:pPr lvl="1"/>
            <a:r>
              <a:rPr lang="en-US"/>
              <a:t>combination</a:t>
            </a:r>
            <a:endParaRPr lang="en-US" dirty="0"/>
          </a:p>
        </p:txBody>
      </p:sp>
      <p:pic>
        <p:nvPicPr>
          <p:cNvPr id="9" name="Picture 8" descr="Image of people in protective gear with rifles entering a door.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0" y="1752600"/>
            <a:ext cx="3082212" cy="4621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170276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48B3A01-2C18-4395-8015-F78C43AB57A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-457200"/>
            <a:ext cx="9144000" cy="4572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2000" dirty="0"/>
              <a:t>Introduction</a:t>
            </a:r>
          </a:p>
        </p:txBody>
      </p:sp>
    </p:spTree>
    <p:extLst>
      <p:ext uri="{BB962C8B-B14F-4D97-AF65-F5344CB8AC3E}">
        <p14:creationId xmlns:p14="http://schemas.microsoft.com/office/powerpoint/2010/main" val="271172373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Crisscross Entry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Has officers move in a straight line diagonally through the entry, with officers coming from opposite sides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 rot="5400000">
            <a:off x="2046890" y="4914900"/>
            <a:ext cx="685800" cy="152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 descr="Image of a crisscross entry plan. ">
            <a:extLst>
              <a:ext uri="{FF2B5EF4-FFF2-40B4-BE49-F238E27FC236}">
                <a16:creationId xmlns:a16="http://schemas.microsoft.com/office/drawing/2014/main" id="{AB7442D9-7D9B-4724-9D95-1C6E8FEF3D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22381" y="3450232"/>
            <a:ext cx="4499238" cy="2395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229911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Crisscross Entry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Advantages include:</a:t>
            </a:r>
          </a:p>
          <a:p>
            <a:pPr lvl="1"/>
            <a:r>
              <a:rPr lang="en-US"/>
              <a:t>officers can see more of their area before entering and immediately upon entry</a:t>
            </a:r>
          </a:p>
          <a:p>
            <a:r>
              <a:rPr lang="en-US"/>
              <a:t>Disadvantages include:</a:t>
            </a:r>
          </a:p>
          <a:p>
            <a:pPr lvl="1"/>
            <a:r>
              <a:rPr lang="en-US"/>
              <a:t>takes longer for all officers to enter</a:t>
            </a:r>
          </a:p>
          <a:p>
            <a:pPr lvl="1"/>
            <a:r>
              <a:rPr lang="en-US"/>
              <a:t>if timing is off, officers may be in each other’s way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355154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Buttonhook Entry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Has officers quickly round each side of the doorway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 rot="5400000">
            <a:off x="2046890" y="4457700"/>
            <a:ext cx="685800" cy="152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Image of a buttonhook entry plan. ">
            <a:extLst>
              <a:ext uri="{FF2B5EF4-FFF2-40B4-BE49-F238E27FC236}">
                <a16:creationId xmlns:a16="http://schemas.microsoft.com/office/drawing/2014/main" id="{B3D04AEF-E7F8-4C07-9EE4-F429A5002F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25995" y="2764432"/>
            <a:ext cx="4499238" cy="2395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568546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Buttonhook Entry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Advantages include:</a:t>
            </a:r>
          </a:p>
          <a:p>
            <a:pPr lvl="1"/>
            <a:r>
              <a:rPr lang="en-US"/>
              <a:t>two officers can enter simultaneously </a:t>
            </a:r>
          </a:p>
          <a:p>
            <a:pPr lvl="2"/>
            <a:r>
              <a:rPr lang="en-US"/>
              <a:t>considering most door sizes</a:t>
            </a:r>
          </a:p>
          <a:p>
            <a:r>
              <a:rPr lang="en-US"/>
              <a:t>Disadvantages include:</a:t>
            </a:r>
          </a:p>
          <a:p>
            <a:pPr lvl="1"/>
            <a:r>
              <a:rPr lang="en-US"/>
              <a:t>officers are blind to their areas before entering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803891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Combination Entry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Has officers alternating crisscross and buttonhook entry methods</a:t>
            </a:r>
            <a:endParaRPr lang="en-US" dirty="0"/>
          </a:p>
        </p:txBody>
      </p:sp>
      <p:grpSp>
        <p:nvGrpSpPr>
          <p:cNvPr id="5" name="Group 4" descr="Image of a combination entry plan. "/>
          <p:cNvGrpSpPr/>
          <p:nvPr/>
        </p:nvGrpSpPr>
        <p:grpSpPr>
          <a:xfrm>
            <a:off x="1905000" y="3688080"/>
            <a:ext cx="4495800" cy="2484120"/>
            <a:chOff x="1905000" y="3688080"/>
            <a:chExt cx="4495800" cy="2484120"/>
          </a:xfrm>
        </p:grpSpPr>
        <p:sp>
          <p:nvSpPr>
            <p:cNvPr id="6" name="Rectangle 5"/>
            <p:cNvSpPr/>
            <p:nvPr/>
          </p:nvSpPr>
          <p:spPr>
            <a:xfrm>
              <a:off x="2438400" y="3810000"/>
              <a:ext cx="3962400" cy="2362200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/>
            <p:cNvSpPr/>
            <p:nvPr/>
          </p:nvSpPr>
          <p:spPr>
            <a:xfrm rot="5400000">
              <a:off x="2046890" y="4914900"/>
              <a:ext cx="685800" cy="152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8" name="Group 7"/>
            <p:cNvGrpSpPr/>
            <p:nvPr/>
          </p:nvGrpSpPr>
          <p:grpSpPr>
            <a:xfrm>
              <a:off x="1932590" y="4191000"/>
              <a:ext cx="762000" cy="457200"/>
              <a:chOff x="-1828800" y="533400"/>
              <a:chExt cx="762000" cy="457200"/>
            </a:xfrm>
          </p:grpSpPr>
          <p:sp>
            <p:nvSpPr>
              <p:cNvPr id="20" name="Oval 19"/>
              <p:cNvSpPr/>
              <p:nvPr/>
            </p:nvSpPr>
            <p:spPr>
              <a:xfrm>
                <a:off x="-1828800" y="533400"/>
                <a:ext cx="457200" cy="457200"/>
              </a:xfrm>
              <a:prstGeom prst="ellipse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TextBox 20"/>
              <p:cNvSpPr txBox="1"/>
              <p:nvPr/>
            </p:nvSpPr>
            <p:spPr>
              <a:xfrm>
                <a:off x="-1752600" y="577334"/>
                <a:ext cx="6858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>
                    <a:solidFill>
                      <a:srgbClr val="FF0000"/>
                    </a:solidFill>
                  </a:rPr>
                  <a:t>1</a:t>
                </a:r>
              </a:p>
            </p:txBody>
          </p:sp>
        </p:grpSp>
        <p:grpSp>
          <p:nvGrpSpPr>
            <p:cNvPr id="9" name="Group 8"/>
            <p:cNvGrpSpPr/>
            <p:nvPr/>
          </p:nvGrpSpPr>
          <p:grpSpPr>
            <a:xfrm>
              <a:off x="2743200" y="5562600"/>
              <a:ext cx="762000" cy="457200"/>
              <a:chOff x="-1828800" y="533400"/>
              <a:chExt cx="762000" cy="457200"/>
            </a:xfrm>
          </p:grpSpPr>
          <p:sp>
            <p:nvSpPr>
              <p:cNvPr id="18" name="Oval 17"/>
              <p:cNvSpPr/>
              <p:nvPr/>
            </p:nvSpPr>
            <p:spPr>
              <a:xfrm>
                <a:off x="-1828800" y="533400"/>
                <a:ext cx="457200" cy="457200"/>
              </a:xfrm>
              <a:prstGeom prst="ellipse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TextBox 18"/>
              <p:cNvSpPr txBox="1"/>
              <p:nvPr/>
            </p:nvSpPr>
            <p:spPr>
              <a:xfrm>
                <a:off x="-1752600" y="577334"/>
                <a:ext cx="6858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>
                    <a:solidFill>
                      <a:srgbClr val="FF0000"/>
                    </a:solidFill>
                  </a:rPr>
                  <a:t>1</a:t>
                </a:r>
              </a:p>
            </p:txBody>
          </p:sp>
        </p:grpSp>
        <p:cxnSp>
          <p:nvCxnSpPr>
            <p:cNvPr id="10" name="Straight Arrow Connector 9"/>
            <p:cNvCxnSpPr>
              <a:stCxn id="20" idx="4"/>
              <a:endCxn id="18" idx="1"/>
            </p:cNvCxnSpPr>
            <p:nvPr/>
          </p:nvCxnSpPr>
          <p:spPr>
            <a:xfrm>
              <a:off x="2161190" y="4648200"/>
              <a:ext cx="648965" cy="981355"/>
            </a:xfrm>
            <a:prstGeom prst="straightConnector1">
              <a:avLst/>
            </a:prstGeom>
            <a:ln w="19050">
              <a:solidFill>
                <a:srgbClr val="C00000"/>
              </a:solidFill>
              <a:prstDash val="sysDash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1" name="Group 10"/>
            <p:cNvGrpSpPr/>
            <p:nvPr/>
          </p:nvGrpSpPr>
          <p:grpSpPr>
            <a:xfrm>
              <a:off x="1905000" y="3688080"/>
              <a:ext cx="762000" cy="457200"/>
              <a:chOff x="-1828800" y="533400"/>
              <a:chExt cx="762000" cy="457200"/>
            </a:xfrm>
          </p:grpSpPr>
          <p:sp>
            <p:nvSpPr>
              <p:cNvPr id="16" name="Oval 15"/>
              <p:cNvSpPr/>
              <p:nvPr/>
            </p:nvSpPr>
            <p:spPr>
              <a:xfrm>
                <a:off x="-1828800" y="533400"/>
                <a:ext cx="457200" cy="457200"/>
              </a:xfrm>
              <a:prstGeom prst="ellipse">
                <a:avLst/>
              </a:prstGeom>
              <a:noFill/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TextBox 16"/>
              <p:cNvSpPr txBox="1"/>
              <p:nvPr/>
            </p:nvSpPr>
            <p:spPr>
              <a:xfrm>
                <a:off x="-1752600" y="577334"/>
                <a:ext cx="6858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>
                    <a:solidFill>
                      <a:srgbClr val="0070C0"/>
                    </a:solidFill>
                  </a:rPr>
                  <a:t>2</a:t>
                </a:r>
              </a:p>
            </p:txBody>
          </p:sp>
        </p:grpSp>
        <p:grpSp>
          <p:nvGrpSpPr>
            <p:cNvPr id="12" name="Group 11"/>
            <p:cNvGrpSpPr/>
            <p:nvPr/>
          </p:nvGrpSpPr>
          <p:grpSpPr>
            <a:xfrm>
              <a:off x="2743200" y="3962400"/>
              <a:ext cx="762000" cy="457200"/>
              <a:chOff x="-1828800" y="533400"/>
              <a:chExt cx="762000" cy="457200"/>
            </a:xfrm>
          </p:grpSpPr>
          <p:sp>
            <p:nvSpPr>
              <p:cNvPr id="14" name="Oval 13"/>
              <p:cNvSpPr/>
              <p:nvPr/>
            </p:nvSpPr>
            <p:spPr>
              <a:xfrm>
                <a:off x="-1828800" y="533400"/>
                <a:ext cx="457200" cy="457200"/>
              </a:xfrm>
              <a:prstGeom prst="ellipse">
                <a:avLst/>
              </a:prstGeom>
              <a:noFill/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TextBox 14"/>
              <p:cNvSpPr txBox="1"/>
              <p:nvPr/>
            </p:nvSpPr>
            <p:spPr>
              <a:xfrm>
                <a:off x="-1752600" y="577334"/>
                <a:ext cx="6858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>
                    <a:solidFill>
                      <a:srgbClr val="0070C0"/>
                    </a:solidFill>
                  </a:rPr>
                  <a:t>2</a:t>
                </a:r>
              </a:p>
            </p:txBody>
          </p:sp>
        </p:grpSp>
        <p:cxnSp>
          <p:nvCxnSpPr>
            <p:cNvPr id="33" name="Curved Connector 32"/>
            <p:cNvCxnSpPr/>
            <p:nvPr/>
          </p:nvCxnSpPr>
          <p:spPr>
            <a:xfrm rot="5400000" flipH="1" flipV="1">
              <a:off x="2535122" y="4165802"/>
              <a:ext cx="108466" cy="856330"/>
            </a:xfrm>
            <a:prstGeom prst="curvedConnector3">
              <a:avLst>
                <a:gd name="adj1" fmla="val -323161"/>
              </a:avLst>
            </a:prstGeom>
            <a:ln w="19050">
              <a:solidFill>
                <a:srgbClr val="0070C0"/>
              </a:solidFill>
              <a:prstDash val="sysDash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89918641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Combination Entry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Advantages include:</a:t>
            </a:r>
          </a:p>
          <a:p>
            <a:pPr lvl="1"/>
            <a:r>
              <a:rPr lang="en-US" dirty="0"/>
              <a:t>flexibility</a:t>
            </a:r>
          </a:p>
          <a:p>
            <a:pPr lvl="2"/>
            <a:r>
              <a:rPr lang="en-US" dirty="0"/>
              <a:t>gaps left by mistakes are more easily filled</a:t>
            </a:r>
          </a:p>
          <a:p>
            <a:pPr lvl="1"/>
            <a:r>
              <a:rPr lang="en-US" dirty="0"/>
              <a:t>more difficult for targets to predict</a:t>
            </a:r>
          </a:p>
          <a:p>
            <a:r>
              <a:rPr lang="en-US" dirty="0"/>
              <a:t>Disadvantages include:</a:t>
            </a:r>
          </a:p>
          <a:p>
            <a:pPr lvl="1"/>
            <a:r>
              <a:rPr lang="en-US" dirty="0"/>
              <a:t>requires more coordination among team members</a:t>
            </a:r>
          </a:p>
        </p:txBody>
      </p:sp>
    </p:spTree>
    <p:extLst>
      <p:ext uri="{BB962C8B-B14F-4D97-AF65-F5344CB8AC3E}">
        <p14:creationId xmlns:p14="http://schemas.microsoft.com/office/powerpoint/2010/main" val="138760357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Alternatives to Tactical Entry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May be preferable depending on the mission and risks</a:t>
            </a:r>
          </a:p>
          <a:p>
            <a:r>
              <a:rPr lang="en-US" dirty="0"/>
              <a:t>Include:</a:t>
            </a:r>
          </a:p>
          <a:p>
            <a:pPr lvl="1"/>
            <a:r>
              <a:rPr lang="en-US" dirty="0"/>
              <a:t>takedown</a:t>
            </a:r>
          </a:p>
          <a:p>
            <a:pPr lvl="2"/>
            <a:r>
              <a:rPr lang="en-US" dirty="0"/>
              <a:t>stake out building and</a:t>
            </a:r>
            <a:br>
              <a:rPr lang="en-US" dirty="0"/>
            </a:br>
            <a:r>
              <a:rPr lang="en-US" dirty="0"/>
              <a:t>wait until target exits to</a:t>
            </a:r>
            <a:br>
              <a:rPr lang="en-US" dirty="0"/>
            </a:br>
            <a:r>
              <a:rPr lang="en-US" dirty="0"/>
              <a:t>perform arrest</a:t>
            </a:r>
          </a:p>
          <a:p>
            <a:pPr lvl="1"/>
            <a:r>
              <a:rPr lang="en-US" dirty="0"/>
              <a:t>surround and call out</a:t>
            </a:r>
          </a:p>
          <a:p>
            <a:pPr lvl="2"/>
            <a:r>
              <a:rPr lang="en-US" dirty="0"/>
              <a:t>cover all exits and command target to come out peacefully</a:t>
            </a:r>
          </a:p>
        </p:txBody>
      </p:sp>
      <p:pic>
        <p:nvPicPr>
          <p:cNvPr id="10" name="Picture 9" descr="Image of a SWAT team, one holding a man on the ground and two of them pointing rifles at the man.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01" r="7739" b="14129"/>
          <a:stretch/>
        </p:blipFill>
        <p:spPr>
          <a:xfrm>
            <a:off x="5486400" y="2209800"/>
            <a:ext cx="3200400" cy="2438400"/>
          </a:xfrm>
          <a:prstGeom prst="rect">
            <a:avLst/>
          </a:prstGeom>
        </p:spPr>
      </p:pic>
      <p:pic>
        <p:nvPicPr>
          <p:cNvPr id="8" name="Picture 7" descr="Link to Main Menu.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15200" y="6172200"/>
            <a:ext cx="914400" cy="68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6634534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DE468E1-F8F7-4C62-9BEB-182842067976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-457200"/>
            <a:ext cx="9144000" cy="4572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2000" dirty="0"/>
              <a:t>Searching and Clearing</a:t>
            </a:r>
          </a:p>
        </p:txBody>
      </p:sp>
    </p:spTree>
    <p:extLst>
      <p:ext uri="{BB962C8B-B14F-4D97-AF65-F5344CB8AC3E}">
        <p14:creationId xmlns:p14="http://schemas.microsoft.com/office/powerpoint/2010/main" val="229342955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Searching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Is the process of looking for targets, threats, hostages, bystanders, etc.</a:t>
            </a:r>
          </a:p>
          <a:p>
            <a:r>
              <a:rPr lang="en-US" dirty="0"/>
              <a:t>Requires officers be thorough, patient and systematic</a:t>
            </a:r>
          </a:p>
          <a:p>
            <a:pPr lvl="1"/>
            <a:r>
              <a:rPr lang="en-US" dirty="0"/>
              <a:t>look at every possible hiding location</a:t>
            </a:r>
          </a:p>
          <a:p>
            <a:pPr lvl="1"/>
            <a:r>
              <a:rPr lang="en-US" dirty="0"/>
              <a:t>allows the time necessary to absorb and process the details of observations</a:t>
            </a:r>
          </a:p>
          <a:p>
            <a:pPr lvl="1"/>
            <a:r>
              <a:rPr lang="en-US" dirty="0"/>
              <a:t>select and utilize a system to avoid missing anything</a:t>
            </a:r>
          </a:p>
        </p:txBody>
      </p:sp>
    </p:spTree>
    <p:extLst>
      <p:ext uri="{BB962C8B-B14F-4D97-AF65-F5344CB8AC3E}">
        <p14:creationId xmlns:p14="http://schemas.microsoft.com/office/powerpoint/2010/main" val="286646934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Clearing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Is the process of verifying a space is not occupied by a threat</a:t>
            </a:r>
          </a:p>
          <a:p>
            <a:r>
              <a:rPr lang="en-US"/>
              <a:t>Requires neutralizing any threats found</a:t>
            </a:r>
          </a:p>
          <a:p>
            <a:pPr lvl="1"/>
            <a:r>
              <a:rPr lang="en-US"/>
              <a:t>taking suspects into custody</a:t>
            </a:r>
          </a:p>
          <a:p>
            <a:pPr lvl="1"/>
            <a:r>
              <a:rPr lang="en-US"/>
              <a:t>disabling booby traps, bombs, etc.</a:t>
            </a:r>
          </a:p>
          <a:p>
            <a:pPr lvl="1"/>
            <a:r>
              <a:rPr lang="en-US"/>
              <a:t>containing toxic materials</a:t>
            </a:r>
          </a:p>
          <a:p>
            <a:pPr lvl="2"/>
            <a:r>
              <a:rPr lang="en-US"/>
              <a:t>drugs, chemicals, etc.</a:t>
            </a:r>
            <a:endParaRPr lang="en-US" dirty="0"/>
          </a:p>
        </p:txBody>
      </p:sp>
      <p:pic>
        <p:nvPicPr>
          <p:cNvPr id="9" name="Picture 8" descr="Image of a person in protective gear looking down the sight of a rifle. 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0200" y="4167349"/>
            <a:ext cx="3457561" cy="2309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45255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Law Enforcement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Is often required to enter private buildings to perform duties, such as:</a:t>
            </a:r>
          </a:p>
          <a:p>
            <a:pPr lvl="1"/>
            <a:r>
              <a:rPr lang="en-US" dirty="0"/>
              <a:t>executing an arrest</a:t>
            </a:r>
          </a:p>
          <a:p>
            <a:pPr lvl="1"/>
            <a:r>
              <a:rPr lang="en-US" dirty="0"/>
              <a:t>performing a search</a:t>
            </a:r>
          </a:p>
          <a:p>
            <a:pPr lvl="1"/>
            <a:r>
              <a:rPr lang="en-US" dirty="0"/>
              <a:t>seizing evidence, contraband, etc.</a:t>
            </a:r>
          </a:p>
          <a:p>
            <a:pPr lvl="1"/>
            <a:r>
              <a:rPr lang="en-US" dirty="0"/>
              <a:t>protecting victims, witnesses, hostages, etc.</a:t>
            </a:r>
          </a:p>
          <a:p>
            <a:pPr lvl="1"/>
            <a:r>
              <a:rPr lang="en-US" dirty="0"/>
              <a:t>investigating reports of criminal behavior</a:t>
            </a:r>
          </a:p>
        </p:txBody>
      </p:sp>
      <p:pic>
        <p:nvPicPr>
          <p:cNvPr id="9" name="Picture 8" descr="Image of law enforcement standing side by side in a public area.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0" y="4672584"/>
            <a:ext cx="3048000" cy="2033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125291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Searching &amp; Clearing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000" dirty="0"/>
              <a:t>Should be performed in teams</a:t>
            </a:r>
          </a:p>
          <a:p>
            <a:pPr lvl="1"/>
            <a:r>
              <a:rPr lang="en-US" sz="2700" dirty="0"/>
              <a:t>ideal number depends on the situation, but at least two officers are necessary</a:t>
            </a:r>
          </a:p>
          <a:p>
            <a:pPr lvl="2"/>
            <a:r>
              <a:rPr lang="en-US" sz="2500" dirty="0"/>
              <a:t>so one can search while the other provides cover</a:t>
            </a:r>
          </a:p>
          <a:p>
            <a:r>
              <a:rPr lang="en-US" sz="3000" dirty="0"/>
              <a:t>Includes use of numerous techniques and formations, which should be planned based on the following:</a:t>
            </a:r>
          </a:p>
          <a:p>
            <a:pPr lvl="1"/>
            <a:r>
              <a:rPr lang="en-US" sz="2700" dirty="0"/>
              <a:t>mission and risks</a:t>
            </a:r>
          </a:p>
          <a:p>
            <a:pPr lvl="1"/>
            <a:r>
              <a:rPr lang="en-US" sz="2700" dirty="0"/>
              <a:t>layout of building</a:t>
            </a:r>
          </a:p>
          <a:p>
            <a:pPr lvl="1"/>
            <a:r>
              <a:rPr lang="en-US" sz="2700" dirty="0"/>
              <a:t>arrangement within each room</a:t>
            </a:r>
          </a:p>
          <a:p>
            <a:pPr lvl="1"/>
            <a:r>
              <a:rPr lang="en-US" sz="2700" dirty="0"/>
              <a:t>personnel and equipment available</a:t>
            </a:r>
          </a:p>
        </p:txBody>
      </p:sp>
    </p:spTree>
    <p:extLst>
      <p:ext uri="{BB962C8B-B14F-4D97-AF65-F5344CB8AC3E}">
        <p14:creationId xmlns:p14="http://schemas.microsoft.com/office/powerpoint/2010/main" val="85398487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Searching &amp; Clearing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Should follow these guidelines:</a:t>
            </a:r>
          </a:p>
          <a:p>
            <a:pPr lvl="1"/>
            <a:r>
              <a:rPr lang="en-US" dirty="0"/>
              <a:t>team members should know their exact roles</a:t>
            </a:r>
          </a:p>
          <a:p>
            <a:pPr lvl="1"/>
            <a:r>
              <a:rPr lang="en-US" dirty="0"/>
              <a:t>communication among team members is important, but officers must ensure it does not provide targets information</a:t>
            </a:r>
          </a:p>
          <a:p>
            <a:pPr lvl="2"/>
            <a:r>
              <a:rPr lang="en-US" dirty="0"/>
              <a:t>hand signals are commonly used</a:t>
            </a:r>
          </a:p>
          <a:p>
            <a:pPr lvl="1"/>
            <a:r>
              <a:rPr lang="en-US" dirty="0"/>
              <a:t>officers should maintain proper shooting form and keep their firearms in a ready position whenever possible</a:t>
            </a:r>
          </a:p>
        </p:txBody>
      </p:sp>
    </p:spTree>
    <p:extLst>
      <p:ext uri="{BB962C8B-B14F-4D97-AF65-F5344CB8AC3E}">
        <p14:creationId xmlns:p14="http://schemas.microsoft.com/office/powerpoint/2010/main" val="177440580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Searching &amp; Clearing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Should follow these general steps:</a:t>
            </a:r>
          </a:p>
          <a:p>
            <a:pPr lvl="1"/>
            <a:r>
              <a:rPr lang="en-US" dirty="0"/>
              <a:t>enter quickly</a:t>
            </a:r>
          </a:p>
          <a:p>
            <a:pPr lvl="2"/>
            <a:r>
              <a:rPr lang="en-US" dirty="0"/>
              <a:t>avoid becoming stalled in the “fatal funnel”</a:t>
            </a:r>
          </a:p>
          <a:p>
            <a:pPr lvl="1"/>
            <a:r>
              <a:rPr lang="en-US" dirty="0"/>
              <a:t>clear the nearest corner of the room</a:t>
            </a:r>
          </a:p>
          <a:p>
            <a:pPr lvl="2"/>
            <a:r>
              <a:rPr lang="en-US" dirty="0"/>
              <a:t>handle nearest threats first</a:t>
            </a:r>
          </a:p>
          <a:p>
            <a:pPr lvl="1"/>
            <a:r>
              <a:rPr lang="en-US" dirty="0"/>
              <a:t>continue along the wall, scanning the area until meeting another officer where his area meets yours</a:t>
            </a:r>
          </a:p>
          <a:p>
            <a:pPr lvl="2"/>
            <a:r>
              <a:rPr lang="en-US" dirty="0"/>
              <a:t>moving as necessary to see around and behind any furniture or other obstructions</a:t>
            </a:r>
          </a:p>
          <a:p>
            <a:pPr lvl="2"/>
            <a:r>
              <a:rPr lang="en-US" dirty="0"/>
              <a:t>moving at a speed which is quick but allows for accurate engagement if necessary</a:t>
            </a:r>
          </a:p>
        </p:txBody>
      </p:sp>
    </p:spTree>
    <p:extLst>
      <p:ext uri="{BB962C8B-B14F-4D97-AF65-F5344CB8AC3E}">
        <p14:creationId xmlns:p14="http://schemas.microsoft.com/office/powerpoint/2010/main" val="356675604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Searching &amp; Clearing</a:t>
            </a:r>
            <a:endParaRPr lang="en-US" dirty="0"/>
          </a:p>
        </p:txBody>
      </p:sp>
      <p:sp>
        <p:nvSpPr>
          <p:cNvPr id="26" name="Content Placeholder 2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For example:</a:t>
            </a:r>
          </a:p>
          <a:p>
            <a:pPr lvl="1"/>
            <a:r>
              <a:rPr lang="en-US"/>
              <a:t>step 1: dotted line indicates path</a:t>
            </a:r>
          </a:p>
          <a:p>
            <a:pPr lvl="1"/>
            <a:r>
              <a:rPr lang="en-US"/>
              <a:t>step 2: triangle indicates corner cleared</a:t>
            </a:r>
          </a:p>
          <a:p>
            <a:pPr lvl="1"/>
            <a:r>
              <a:rPr lang="en-US"/>
              <a:t>step 3: rectangle indicates area cleared</a:t>
            </a:r>
            <a:endParaRPr lang="en-US" dirty="0"/>
          </a:p>
        </p:txBody>
      </p:sp>
      <p:pic>
        <p:nvPicPr>
          <p:cNvPr id="3" name="Picture 2" descr="Image of a search and clearing plan. ">
            <a:extLst>
              <a:ext uri="{FF2B5EF4-FFF2-40B4-BE49-F238E27FC236}">
                <a16:creationId xmlns:a16="http://schemas.microsoft.com/office/drawing/2014/main" id="{4877BD96-B3D9-4161-9068-6BA87824CE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22381" y="3733800"/>
            <a:ext cx="4499238" cy="2420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045586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Searching &amp; Clearing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Requires officers communicate when a room or area is clear</a:t>
            </a:r>
          </a:p>
          <a:p>
            <a:pPr lvl="1"/>
            <a:r>
              <a:rPr lang="en-US" dirty="0"/>
              <a:t>communication technique should be planned and depends on the situation</a:t>
            </a:r>
          </a:p>
          <a:p>
            <a:pPr lvl="2"/>
            <a:r>
              <a:rPr lang="en-US" dirty="0"/>
              <a:t>verbally stating “clear”</a:t>
            </a:r>
          </a:p>
          <a:p>
            <a:pPr lvl="2"/>
            <a:r>
              <a:rPr lang="en-US" dirty="0"/>
              <a:t>using nonverbal hand signals</a:t>
            </a:r>
          </a:p>
          <a:p>
            <a:pPr lvl="2"/>
            <a:r>
              <a:rPr lang="en-US" dirty="0"/>
              <a:t>using visual markers such as spray paint or ribbon</a:t>
            </a:r>
          </a:p>
        </p:txBody>
      </p:sp>
      <p:pic>
        <p:nvPicPr>
          <p:cNvPr id="9" name="Picture 8" descr="Image of various orders and alerts used. 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869" b="40770"/>
          <a:stretch/>
        </p:blipFill>
        <p:spPr>
          <a:xfrm>
            <a:off x="1715276" y="5135225"/>
            <a:ext cx="5715000" cy="1646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505096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Security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Is vital after a room or building has been cleared to ensure threats do not re-enter the space</a:t>
            </a:r>
          </a:p>
          <a:p>
            <a:pPr lvl="1"/>
            <a:r>
              <a:rPr lang="en-US" dirty="0"/>
              <a:t>evacuate any wounded</a:t>
            </a:r>
          </a:p>
          <a:p>
            <a:pPr lvl="1"/>
            <a:r>
              <a:rPr lang="en-US" dirty="0"/>
              <a:t>provide separate space for</a:t>
            </a:r>
            <a:br>
              <a:rPr lang="en-US" dirty="0"/>
            </a:br>
            <a:r>
              <a:rPr lang="en-US" dirty="0"/>
              <a:t>hostages, witnesses, etc.</a:t>
            </a:r>
          </a:p>
          <a:p>
            <a:pPr lvl="1"/>
            <a:r>
              <a:rPr lang="en-US" dirty="0"/>
              <a:t>post security officers at all</a:t>
            </a:r>
            <a:br>
              <a:rPr lang="en-US" dirty="0"/>
            </a:br>
            <a:r>
              <a:rPr lang="en-US" dirty="0"/>
              <a:t>entrances</a:t>
            </a:r>
          </a:p>
        </p:txBody>
      </p:sp>
      <p:pic>
        <p:nvPicPr>
          <p:cNvPr id="9" name="Picture 8" descr="Image of men in protective gear standing at attention. 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2895600"/>
            <a:ext cx="2115693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283321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Searching &amp; Clearing Tools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May be used to lessen the danger to officers</a:t>
            </a:r>
          </a:p>
          <a:p>
            <a:r>
              <a:rPr lang="en-US" dirty="0"/>
              <a:t>Include:</a:t>
            </a:r>
          </a:p>
          <a:p>
            <a:pPr lvl="1"/>
            <a:r>
              <a:rPr lang="en-US" dirty="0"/>
              <a:t>flashlights</a:t>
            </a:r>
          </a:p>
          <a:p>
            <a:pPr lvl="1"/>
            <a:r>
              <a:rPr lang="en-US" dirty="0"/>
              <a:t>corner mirrors</a:t>
            </a:r>
          </a:p>
          <a:p>
            <a:pPr lvl="1"/>
            <a:r>
              <a:rPr lang="en-US" dirty="0"/>
              <a:t>night-vision devices</a:t>
            </a:r>
          </a:p>
          <a:p>
            <a:pPr lvl="1"/>
            <a:r>
              <a:rPr lang="en-US" dirty="0"/>
              <a:t>thermal vision devices</a:t>
            </a:r>
          </a:p>
          <a:p>
            <a:pPr lvl="1"/>
            <a:r>
              <a:rPr lang="en-US" dirty="0"/>
              <a:t>robotic cameras</a:t>
            </a:r>
          </a:p>
          <a:p>
            <a:pPr lvl="1"/>
            <a:r>
              <a:rPr lang="en-US" dirty="0"/>
              <a:t>canines (dogs)</a:t>
            </a:r>
          </a:p>
        </p:txBody>
      </p:sp>
      <p:pic>
        <p:nvPicPr>
          <p:cNvPr id="5" name="Picture 4" descr="Image of people in protective gear with search canines. 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0" y="2362200"/>
            <a:ext cx="3882838" cy="2765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3428754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3635BEE-65C3-43D4-A5F3-3626DDB1F0DF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-457200"/>
            <a:ext cx="9144000" cy="4572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2000" dirty="0"/>
              <a:t>Play </a:t>
            </a:r>
            <a:r>
              <a:rPr lang="en-US" sz="2000" dirty="0" err="1"/>
              <a:t>iCEV</a:t>
            </a:r>
            <a:r>
              <a:rPr lang="en-US" sz="2000" dirty="0"/>
              <a:t> Video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0" y="1727053"/>
            <a:ext cx="9144000" cy="76944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solidFill>
                  <a:srgbClr val="A7071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Teacher Instructions</a:t>
            </a:r>
            <a:r>
              <a:rPr lang="en-US" sz="2200" dirty="0">
                <a:solidFill>
                  <a:srgbClr val="A7071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  <a:p>
            <a:pPr algn="ctr"/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Show the </a:t>
            </a:r>
            <a:r>
              <a:rPr lang="en-US" sz="2200" i="1" dirty="0">
                <a:latin typeface="Arial" panose="020B0604020202020204" pitchFamily="34" charset="0"/>
                <a:cs typeface="Arial" panose="020B0604020202020204" pitchFamily="34" charset="0"/>
              </a:rPr>
              <a:t>Procedures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video segment</a:t>
            </a:r>
          </a:p>
        </p:txBody>
      </p:sp>
    </p:spTree>
    <p:extLst>
      <p:ext uri="{BB962C8B-B14F-4D97-AF65-F5344CB8AC3E}">
        <p14:creationId xmlns:p14="http://schemas.microsoft.com/office/powerpoint/2010/main" val="133326774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Resources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dirty="0"/>
              <a:t>https://www.policeone.com/swat/articles/2154851-Dynamic-entry-versus-deliberate-entry/</a:t>
            </a:r>
          </a:p>
          <a:p>
            <a:r>
              <a:rPr lang="en-US" sz="2000" dirty="0"/>
              <a:t>http://www.tactical-life.com/tactics/breach-entry-tactics/#breach-entry-gwle-buffalo-bill</a:t>
            </a:r>
          </a:p>
          <a:p>
            <a:r>
              <a:rPr lang="en-US" sz="2000" dirty="0"/>
              <a:t>http://www.policemag.com/channel/patrol/articles/2014/02/constitutional-home-entry.aspx</a:t>
            </a:r>
          </a:p>
          <a:p>
            <a:r>
              <a:rPr lang="en-US" sz="2000" dirty="0"/>
              <a:t>https://www.policeone.com/police-products/training/articles/1243796-Tactical-decision-making-An-equation-for-critical-thinking-in-moments-of-crisis/ </a:t>
            </a:r>
          </a:p>
          <a:p>
            <a:r>
              <a:rPr lang="en-US" sz="2000" dirty="0"/>
              <a:t>http://www.policemag.com/blog/training/story/2013/05/starting-a-tactical-team-setting-goals.aspx </a:t>
            </a:r>
          </a:p>
          <a:p>
            <a:r>
              <a:rPr lang="en-US" sz="2000" dirty="0"/>
              <a:t>http://www.cqb-team.com/tactical_trainer.php </a:t>
            </a:r>
          </a:p>
          <a:p>
            <a:r>
              <a:rPr lang="en-US" sz="2000" dirty="0"/>
              <a:t>http://www.officer.com/article/10248643/the-abcs-of-ppe </a:t>
            </a:r>
          </a:p>
          <a:p>
            <a:r>
              <a:rPr lang="en-US" sz="2000" dirty="0"/>
              <a:t>https://www.policeone.com/explosives-eod/articles/171622006-Breaching-Which-option-is-best-for-your-team/ </a:t>
            </a:r>
          </a:p>
          <a:p>
            <a:r>
              <a:rPr lang="en-US" sz="2000" dirty="0"/>
              <a:t>https://www.policeone.com/swat/articles/6806339-Building-entries-Fusing-dynamic-with-deliberate/</a:t>
            </a:r>
          </a:p>
        </p:txBody>
      </p:sp>
    </p:spTree>
    <p:extLst>
      <p:ext uri="{BB962C8B-B14F-4D97-AF65-F5344CB8AC3E}">
        <p14:creationId xmlns:p14="http://schemas.microsoft.com/office/powerpoint/2010/main" val="768451661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PowerPoint</a:t>
            </a:r>
            <a:r>
              <a:rPr lang="en-US" baseline="30000" dirty="0"/>
              <a:t>®</a:t>
            </a:r>
            <a:r>
              <a:rPr lang="en-US" dirty="0"/>
              <a:t> Acknowledgements</a:t>
            </a:r>
          </a:p>
        </p:txBody>
      </p:sp>
      <p:sp>
        <p:nvSpPr>
          <p:cNvPr id="5" name="Content Placeholder 5"/>
          <p:cNvSpPr txBox="1">
            <a:spLocks noGrp="1"/>
          </p:cNvSpPr>
          <p:nvPr>
            <p:ph idx="1"/>
          </p:nvPr>
        </p:nvSpPr>
        <p:spPr/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en-US" sz="2000" b="1" dirty="0"/>
              <a:t>Brand Manager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000" dirty="0"/>
              <a:t>Amy Hogan</a:t>
            </a:r>
          </a:p>
          <a:p>
            <a:pPr marL="0" indent="0">
              <a:spcBef>
                <a:spcPts val="0"/>
              </a:spcBef>
              <a:buNone/>
            </a:pPr>
            <a:endParaRPr lang="en-US" sz="2000" dirty="0"/>
          </a:p>
          <a:p>
            <a:pPr marL="0" indent="0">
              <a:spcBef>
                <a:spcPts val="0"/>
              </a:spcBef>
              <a:buNone/>
            </a:pPr>
            <a:r>
              <a:rPr lang="en-US" sz="2000" b="1" dirty="0"/>
              <a:t>Graphics Editor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000" dirty="0"/>
              <a:t>Melody Rowell</a:t>
            </a:r>
          </a:p>
          <a:p>
            <a:pPr marL="0" indent="0">
              <a:spcBef>
                <a:spcPts val="0"/>
              </a:spcBef>
              <a:buNone/>
            </a:pPr>
            <a:endParaRPr lang="en-US" sz="2000" dirty="0"/>
          </a:p>
          <a:p>
            <a:pPr marL="0" indent="0">
              <a:spcBef>
                <a:spcPts val="0"/>
              </a:spcBef>
              <a:buNone/>
            </a:pPr>
            <a:endParaRPr lang="en-US" sz="2000" dirty="0"/>
          </a:p>
          <a:p>
            <a:pPr marL="0" indent="0">
              <a:spcBef>
                <a:spcPts val="0"/>
              </a:spcBef>
              <a:buNone/>
            </a:pPr>
            <a:endParaRPr lang="en-US" sz="2000" dirty="0"/>
          </a:p>
          <a:p>
            <a:pPr marL="0" indent="0">
              <a:spcBef>
                <a:spcPts val="0"/>
              </a:spcBef>
              <a:buNone/>
            </a:pPr>
            <a:endParaRPr lang="en-US" sz="2000" dirty="0"/>
          </a:p>
          <a:p>
            <a:pPr marL="0" indent="0">
              <a:spcBef>
                <a:spcPts val="0"/>
              </a:spcBef>
              <a:buNone/>
            </a:pPr>
            <a:endParaRPr lang="en-US" sz="2000" dirty="0"/>
          </a:p>
          <a:p>
            <a:pPr marL="0" indent="0">
              <a:spcBef>
                <a:spcPts val="0"/>
              </a:spcBef>
              <a:buNone/>
            </a:pPr>
            <a:endParaRPr lang="en-US" sz="2000" dirty="0"/>
          </a:p>
          <a:p>
            <a:pPr marL="0" indent="0">
              <a:spcBef>
                <a:spcPts val="0"/>
              </a:spcBef>
              <a:buNone/>
            </a:pPr>
            <a:endParaRPr lang="en-US" sz="2000" dirty="0"/>
          </a:p>
          <a:p>
            <a:pPr marL="0" indent="0">
              <a:spcBef>
                <a:spcPts val="0"/>
              </a:spcBef>
              <a:buNone/>
            </a:pPr>
            <a:endParaRPr lang="en-US" sz="2000" dirty="0"/>
          </a:p>
          <a:p>
            <a:pPr marL="0" indent="0">
              <a:spcBef>
                <a:spcPts val="0"/>
              </a:spcBef>
              <a:buNone/>
            </a:pPr>
            <a:endParaRPr lang="en-US" sz="2000" dirty="0"/>
          </a:p>
          <a:p>
            <a:pPr marL="0" indent="0">
              <a:spcBef>
                <a:spcPts val="0"/>
              </a:spcBef>
              <a:buNone/>
            </a:pPr>
            <a:r>
              <a:rPr lang="en-US" sz="2000" b="1" dirty="0"/>
              <a:t>Quality Control Director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000" dirty="0"/>
              <a:t>Angela Dehls</a:t>
            </a:r>
          </a:p>
        </p:txBody>
      </p:sp>
      <p:sp>
        <p:nvSpPr>
          <p:cNvPr id="6" name="Content Placeholder 5"/>
          <p:cNvSpPr txBox="1">
            <a:spLocks/>
          </p:cNvSpPr>
          <p:nvPr/>
        </p:nvSpPr>
        <p:spPr>
          <a:xfrm>
            <a:off x="4648200" y="1443315"/>
            <a:ext cx="4078568" cy="5567085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114300" algn="r">
              <a:spcBef>
                <a:spcPts val="0"/>
              </a:spcBef>
              <a:buNone/>
            </a:pPr>
            <a:endParaRPr lang="en-US" sz="2000" b="1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marL="457200" indent="-114300" algn="r">
              <a:spcBef>
                <a:spcPts val="0"/>
              </a:spcBef>
              <a:buFont typeface="Arial"/>
              <a:buNone/>
            </a:pPr>
            <a:endParaRPr lang="en-US" sz="2000" b="1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marL="457200" indent="-114300" algn="r">
              <a:spcBef>
                <a:spcPts val="0"/>
              </a:spcBef>
              <a:buFont typeface="Arial"/>
              <a:buNone/>
            </a:pPr>
            <a:endParaRPr lang="en-US" sz="2000" b="1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marL="457200" indent="-114300" algn="r">
              <a:spcBef>
                <a:spcPts val="0"/>
              </a:spcBef>
              <a:buFont typeface="Arial"/>
              <a:buNone/>
            </a:pPr>
            <a:endParaRPr lang="en-US" sz="2000" b="1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marL="457200" indent="-114300" algn="r">
              <a:spcBef>
                <a:spcPts val="0"/>
              </a:spcBef>
              <a:buFont typeface="Arial"/>
              <a:buNone/>
            </a:pPr>
            <a:endParaRPr lang="en-US" sz="2000" b="1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marL="457200" indent="-114300" algn="r">
              <a:spcBef>
                <a:spcPts val="0"/>
              </a:spcBef>
              <a:buFont typeface="Arial"/>
              <a:buNone/>
            </a:pPr>
            <a:endParaRPr lang="en-US" sz="2000" b="1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marL="457200" indent="-114300" algn="r">
              <a:spcBef>
                <a:spcPts val="0"/>
              </a:spcBef>
              <a:buFont typeface="Arial"/>
              <a:buNone/>
            </a:pPr>
            <a:endParaRPr lang="en-US" sz="2000" b="1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marL="457200" indent="-114300" algn="r">
              <a:spcBef>
                <a:spcPts val="0"/>
              </a:spcBef>
              <a:buFont typeface="Arial"/>
              <a:buNone/>
            </a:pPr>
            <a:endParaRPr lang="en-US" sz="2000" b="1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marL="457200" indent="-114300" algn="r">
              <a:spcBef>
                <a:spcPts val="0"/>
              </a:spcBef>
              <a:buFont typeface="Arial"/>
              <a:buNone/>
            </a:pPr>
            <a:endParaRPr lang="en-US" sz="2000" b="1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marL="457200" indent="-114300" algn="r">
              <a:spcBef>
                <a:spcPts val="0"/>
              </a:spcBef>
              <a:buFont typeface="Arial"/>
              <a:buNone/>
            </a:pPr>
            <a:endParaRPr lang="en-US" sz="2000" b="1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marL="457200" indent="-114300" algn="r">
              <a:spcBef>
                <a:spcPts val="0"/>
              </a:spcBef>
              <a:buFont typeface="Arial"/>
              <a:buNone/>
            </a:pPr>
            <a:endParaRPr lang="en-US" sz="2000" b="1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marL="0" indent="0" algn="r">
              <a:spcBef>
                <a:spcPts val="0"/>
              </a:spcBef>
              <a:buNone/>
            </a:pPr>
            <a:r>
              <a:rPr lang="en-US" sz="2000" b="1" dirty="0">
                <a:latin typeface="+mj-lt"/>
              </a:rPr>
              <a:t>V.P. of Brand Management</a:t>
            </a:r>
          </a:p>
          <a:p>
            <a:pPr marL="0" indent="0" algn="r">
              <a:spcBef>
                <a:spcPts val="0"/>
              </a:spcBef>
              <a:buNone/>
            </a:pPr>
            <a:r>
              <a:rPr lang="en-US" sz="2000" dirty="0">
                <a:latin typeface="+mj-lt"/>
              </a:rPr>
              <a:t>Clayton Franklin</a:t>
            </a:r>
          </a:p>
          <a:p>
            <a:pPr marL="457200" indent="-114300" algn="r">
              <a:spcBef>
                <a:spcPts val="0"/>
              </a:spcBef>
              <a:buFont typeface="Arial"/>
              <a:buNone/>
            </a:pPr>
            <a:endParaRPr lang="en-US" sz="2000" b="1" dirty="0">
              <a:solidFill>
                <a:srgbClr val="000000"/>
              </a:solidFill>
              <a:latin typeface="+mj-lt"/>
              <a:cs typeface="Arial" pitchFamily="34" charset="0"/>
            </a:endParaRPr>
          </a:p>
          <a:p>
            <a:pPr marL="457200" indent="-114300" algn="r">
              <a:spcBef>
                <a:spcPts val="0"/>
              </a:spcBef>
              <a:buFont typeface="Arial"/>
              <a:buNone/>
            </a:pPr>
            <a:r>
              <a:rPr lang="en-US" sz="2000" b="1" dirty="0">
                <a:solidFill>
                  <a:srgbClr val="000000"/>
                </a:solidFill>
                <a:latin typeface="+mj-lt"/>
                <a:cs typeface="Arial" pitchFamily="34" charset="0"/>
              </a:rPr>
              <a:t>Executive Producer</a:t>
            </a:r>
          </a:p>
          <a:p>
            <a:pPr marL="457200" indent="-114300" algn="r">
              <a:spcBef>
                <a:spcPts val="0"/>
              </a:spcBef>
              <a:buFont typeface="Arial"/>
              <a:buNone/>
            </a:pPr>
            <a:r>
              <a:rPr lang="en-US" sz="2000" dirty="0">
                <a:solidFill>
                  <a:srgbClr val="000000"/>
                </a:solidFill>
                <a:latin typeface="+mj-lt"/>
                <a:cs typeface="Arial" pitchFamily="34" charset="0"/>
              </a:rPr>
              <a:t>Gordon W. Davis, Ph.D.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124200" y="6211669"/>
            <a:ext cx="2819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© MMXVIII</a:t>
            </a:r>
          </a:p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CEV Multimedia, Ltd. </a:t>
            </a:r>
          </a:p>
        </p:txBody>
      </p:sp>
    </p:spTree>
    <p:extLst>
      <p:ext uri="{BB962C8B-B14F-4D97-AF65-F5344CB8AC3E}">
        <p14:creationId xmlns:p14="http://schemas.microsoft.com/office/powerpoint/2010/main" val="28870082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Law Enforcement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Must have legal justification for entering a private building or residence</a:t>
            </a:r>
          </a:p>
          <a:p>
            <a:pPr lvl="1"/>
            <a:r>
              <a:rPr lang="en-US"/>
              <a:t>the 4th Amendment provides for privacy and protects against unreasonable search and seizure</a:t>
            </a:r>
            <a:endParaRPr lang="en-US" dirty="0"/>
          </a:p>
        </p:txBody>
      </p:sp>
      <p:pic>
        <p:nvPicPr>
          <p:cNvPr id="9" name="Picture 8" descr="Image of two men helmets and vest shooting rifles. 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800" y="3657600"/>
            <a:ext cx="4572000" cy="3049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2477531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Video Acknowledgements</a:t>
            </a:r>
          </a:p>
        </p:txBody>
      </p:sp>
      <p:sp>
        <p:nvSpPr>
          <p:cNvPr id="5" name="Content Placeholder 5"/>
          <p:cNvSpPr txBox="1">
            <a:spLocks noGrp="1"/>
          </p:cNvSpPr>
          <p:nvPr>
            <p:ph idx="1"/>
          </p:nvPr>
        </p:nvSpPr>
        <p:spPr/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en-US" sz="2000" b="1" dirty="0"/>
              <a:t>Brand Manager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000" dirty="0"/>
              <a:t>Amy Hogan</a:t>
            </a:r>
          </a:p>
          <a:p>
            <a:pPr marL="0" indent="0">
              <a:spcBef>
                <a:spcPts val="0"/>
              </a:spcBef>
              <a:buNone/>
            </a:pPr>
            <a:endParaRPr lang="en-US" sz="2000" dirty="0"/>
          </a:p>
          <a:p>
            <a:pPr marL="0" indent="0">
              <a:spcBef>
                <a:spcPts val="0"/>
              </a:spcBef>
              <a:buNone/>
            </a:pPr>
            <a:r>
              <a:rPr lang="en-US" sz="2000" b="1" dirty="0"/>
              <a:t>Graphics Editor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000" dirty="0"/>
              <a:t>Melody Rowell</a:t>
            </a:r>
          </a:p>
          <a:p>
            <a:pPr marL="0" indent="0">
              <a:spcBef>
                <a:spcPts val="0"/>
              </a:spcBef>
              <a:buNone/>
            </a:pPr>
            <a:endParaRPr lang="en-US" sz="2000" dirty="0"/>
          </a:p>
          <a:p>
            <a:pPr marL="0" indent="0">
              <a:spcBef>
                <a:spcPts val="0"/>
              </a:spcBef>
              <a:buNone/>
            </a:pP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Videography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Pamela Hester</a:t>
            </a:r>
          </a:p>
          <a:p>
            <a:pPr marL="0" indent="0">
              <a:spcBef>
                <a:spcPts val="0"/>
              </a:spcBef>
              <a:buNone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Video Post Production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Mike Barley</a:t>
            </a:r>
          </a:p>
          <a:p>
            <a:pPr marL="0" indent="0">
              <a:spcBef>
                <a:spcPts val="0"/>
              </a:spcBef>
              <a:buNone/>
            </a:pPr>
            <a:endParaRPr lang="en-US" sz="2000" dirty="0"/>
          </a:p>
          <a:p>
            <a:pPr marL="0" indent="0">
              <a:spcBef>
                <a:spcPts val="0"/>
              </a:spcBef>
              <a:buNone/>
            </a:pPr>
            <a:endParaRPr lang="en-US" sz="2000" dirty="0"/>
          </a:p>
          <a:p>
            <a:pPr marL="0" indent="0">
              <a:spcBef>
                <a:spcPts val="0"/>
              </a:spcBef>
              <a:buNone/>
            </a:pPr>
            <a:endParaRPr lang="en-US" sz="2000" dirty="0"/>
          </a:p>
          <a:p>
            <a:pPr marL="0" indent="0">
              <a:spcBef>
                <a:spcPts val="0"/>
              </a:spcBef>
              <a:buNone/>
            </a:pPr>
            <a:r>
              <a:rPr lang="en-US" sz="2000" b="1" dirty="0"/>
              <a:t>Quality Control Director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000" dirty="0"/>
              <a:t>Angela Dehls</a:t>
            </a:r>
          </a:p>
        </p:txBody>
      </p:sp>
      <p:sp>
        <p:nvSpPr>
          <p:cNvPr id="6" name="Content Placeholder 5"/>
          <p:cNvSpPr txBox="1">
            <a:spLocks/>
          </p:cNvSpPr>
          <p:nvPr/>
        </p:nvSpPr>
        <p:spPr>
          <a:xfrm>
            <a:off x="3505200" y="1443315"/>
            <a:ext cx="5221568" cy="5567085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114300" algn="r">
              <a:spcBef>
                <a:spcPts val="0"/>
              </a:spcBef>
              <a:buNone/>
            </a:pPr>
            <a:r>
              <a:rPr lang="en-US" sz="20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Collaborator</a:t>
            </a:r>
          </a:p>
          <a:p>
            <a:pPr marL="457200" indent="-114300" algn="r">
              <a:spcBef>
                <a:spcPts val="0"/>
              </a:spcBef>
              <a:buNone/>
            </a:pPr>
            <a:r>
              <a:rPr lang="en-US" sz="20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Steve Denton, Corporal (Retired)</a:t>
            </a:r>
          </a:p>
          <a:p>
            <a:pPr marL="457200" indent="-114300" algn="r">
              <a:spcBef>
                <a:spcPts val="0"/>
              </a:spcBef>
              <a:buNone/>
            </a:pPr>
            <a:r>
              <a:rPr lang="en-US" sz="20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Baytown Police Department</a:t>
            </a:r>
          </a:p>
          <a:p>
            <a:pPr marL="457200" indent="-114300" algn="r">
              <a:spcBef>
                <a:spcPts val="0"/>
              </a:spcBef>
              <a:buNone/>
            </a:pPr>
            <a:endParaRPr lang="en-US" sz="2000" b="1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marL="457200" indent="-114300" algn="r">
              <a:spcBef>
                <a:spcPts val="0"/>
              </a:spcBef>
              <a:buNone/>
            </a:pPr>
            <a:r>
              <a:rPr lang="en-US" sz="20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Special Thanks</a:t>
            </a:r>
          </a:p>
          <a:p>
            <a:pPr marL="457200" indent="-114300" algn="r">
              <a:spcBef>
                <a:spcPts val="0"/>
              </a:spcBef>
              <a:buNone/>
            </a:pPr>
            <a:r>
              <a:rPr lang="en-US" sz="20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Mont </a:t>
            </a:r>
            <a:r>
              <a:rPr lang="en-US" sz="2000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Belvieu</a:t>
            </a:r>
            <a:r>
              <a:rPr lang="en-US" sz="20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Police Department</a:t>
            </a:r>
          </a:p>
          <a:p>
            <a:pPr marL="457200" indent="-114300" algn="r">
              <a:spcBef>
                <a:spcPts val="0"/>
              </a:spcBef>
              <a:buNone/>
            </a:pPr>
            <a:r>
              <a:rPr lang="en-US" sz="20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Mont </a:t>
            </a:r>
            <a:r>
              <a:rPr lang="en-US" sz="2000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Belvieu</a:t>
            </a:r>
            <a:r>
              <a:rPr lang="en-US" sz="20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, Texas</a:t>
            </a:r>
          </a:p>
          <a:p>
            <a:pPr marL="457200" indent="-114300" algn="r">
              <a:spcBef>
                <a:spcPts val="0"/>
              </a:spcBef>
              <a:buNone/>
            </a:pPr>
            <a:endParaRPr lang="en-US" sz="2000" b="1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marL="457200" indent="-114300" algn="r">
              <a:spcBef>
                <a:spcPts val="0"/>
              </a:spcBef>
              <a:buNone/>
            </a:pPr>
            <a:r>
              <a:rPr lang="en-US" sz="20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Gary P. Cochran, Police Captain (Retired)</a:t>
            </a:r>
          </a:p>
          <a:p>
            <a:pPr marL="457200" indent="-114300" algn="r">
              <a:spcBef>
                <a:spcPts val="0"/>
              </a:spcBef>
              <a:buNone/>
            </a:pPr>
            <a:r>
              <a:rPr lang="en-US" sz="20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149th F.B.I.N.A.</a:t>
            </a:r>
          </a:p>
          <a:p>
            <a:pPr marL="0" indent="0" algn="r">
              <a:spcBef>
                <a:spcPts val="0"/>
              </a:spcBef>
              <a:buNone/>
            </a:pPr>
            <a:endParaRPr lang="en-US" sz="2000" b="1" dirty="0">
              <a:latin typeface="+mj-lt"/>
            </a:endParaRPr>
          </a:p>
          <a:p>
            <a:pPr marL="0" indent="0" algn="r">
              <a:spcBef>
                <a:spcPts val="0"/>
              </a:spcBef>
              <a:buNone/>
            </a:pPr>
            <a:r>
              <a:rPr lang="en-US" sz="2000" b="1" dirty="0">
                <a:latin typeface="+mj-lt"/>
              </a:rPr>
              <a:t>V.P. of Brand Management</a:t>
            </a:r>
          </a:p>
          <a:p>
            <a:pPr marL="0" indent="0" algn="r">
              <a:spcBef>
                <a:spcPts val="0"/>
              </a:spcBef>
              <a:buNone/>
            </a:pPr>
            <a:r>
              <a:rPr lang="en-US" sz="2000" dirty="0">
                <a:latin typeface="+mj-lt"/>
              </a:rPr>
              <a:t>Clayton Franklin</a:t>
            </a:r>
          </a:p>
          <a:p>
            <a:pPr marL="457200" indent="-114300" algn="r">
              <a:spcBef>
                <a:spcPts val="0"/>
              </a:spcBef>
              <a:buFont typeface="Arial"/>
              <a:buNone/>
            </a:pPr>
            <a:endParaRPr lang="en-US" sz="2000" b="1" dirty="0">
              <a:solidFill>
                <a:srgbClr val="000000"/>
              </a:solidFill>
              <a:latin typeface="+mj-lt"/>
              <a:cs typeface="Arial" pitchFamily="34" charset="0"/>
            </a:endParaRPr>
          </a:p>
          <a:p>
            <a:pPr marL="457200" indent="-114300" algn="r">
              <a:spcBef>
                <a:spcPts val="0"/>
              </a:spcBef>
              <a:buFont typeface="Arial"/>
              <a:buNone/>
            </a:pPr>
            <a:r>
              <a:rPr lang="en-US" sz="2000" b="1" dirty="0">
                <a:solidFill>
                  <a:srgbClr val="000000"/>
                </a:solidFill>
                <a:latin typeface="+mj-lt"/>
                <a:cs typeface="Arial" pitchFamily="34" charset="0"/>
              </a:rPr>
              <a:t>Executive Producer</a:t>
            </a:r>
          </a:p>
          <a:p>
            <a:pPr marL="457200" indent="-114300" algn="r">
              <a:spcBef>
                <a:spcPts val="0"/>
              </a:spcBef>
              <a:buFont typeface="Arial"/>
              <a:buNone/>
            </a:pPr>
            <a:r>
              <a:rPr lang="en-US" sz="2000" dirty="0">
                <a:solidFill>
                  <a:srgbClr val="000000"/>
                </a:solidFill>
                <a:latin typeface="+mj-lt"/>
                <a:cs typeface="Arial" pitchFamily="34" charset="0"/>
              </a:rPr>
              <a:t>Gordon W. Davis, Ph.D.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124200" y="6211669"/>
            <a:ext cx="2819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© MMXVIII</a:t>
            </a:r>
          </a:p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CEV Multimedia, Ltd. </a:t>
            </a:r>
          </a:p>
        </p:txBody>
      </p:sp>
    </p:spTree>
    <p:extLst>
      <p:ext uri="{BB962C8B-B14F-4D97-AF65-F5344CB8AC3E}">
        <p14:creationId xmlns:p14="http://schemas.microsoft.com/office/powerpoint/2010/main" val="64429652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Legal Justification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For entry includes any of the following:</a:t>
            </a:r>
          </a:p>
          <a:p>
            <a:pPr lvl="1"/>
            <a:r>
              <a:rPr lang="en-US" dirty="0"/>
              <a:t>search or arrest warrant</a:t>
            </a:r>
          </a:p>
          <a:p>
            <a:pPr lvl="1"/>
            <a:r>
              <a:rPr lang="en-US" dirty="0"/>
              <a:t>consent of property owner or resident</a:t>
            </a:r>
          </a:p>
          <a:p>
            <a:pPr lvl="1"/>
            <a:r>
              <a:rPr lang="en-US" dirty="0"/>
              <a:t>emergency rescue</a:t>
            </a:r>
          </a:p>
          <a:p>
            <a:pPr lvl="1"/>
            <a:r>
              <a:rPr lang="en-US" dirty="0"/>
              <a:t>threat to officer or public safety</a:t>
            </a:r>
          </a:p>
          <a:p>
            <a:pPr lvl="1"/>
            <a:r>
              <a:rPr lang="en-US" dirty="0"/>
              <a:t>pursuit of a detainee, arrestee or dangerous suspect</a:t>
            </a:r>
          </a:p>
          <a:p>
            <a:pPr lvl="1"/>
            <a:r>
              <a:rPr lang="en-US" dirty="0"/>
              <a:t>prevention of substantial property damage</a:t>
            </a:r>
          </a:p>
        </p:txBody>
      </p:sp>
    </p:spTree>
    <p:extLst>
      <p:ext uri="{BB962C8B-B14F-4D97-AF65-F5344CB8AC3E}">
        <p14:creationId xmlns:p14="http://schemas.microsoft.com/office/powerpoint/2010/main" val="25741034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Tactical Entry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Is a term used to describe the execution of precisely planned building entry for a specific purpose</a:t>
            </a:r>
          </a:p>
          <a:p>
            <a:pPr lvl="1"/>
            <a:r>
              <a:rPr lang="en-US" dirty="0"/>
              <a:t>usually to perform an arrest or search</a:t>
            </a:r>
          </a:p>
          <a:p>
            <a:r>
              <a:rPr lang="en-US" dirty="0"/>
              <a:t>Is most often used in high-risk situations</a:t>
            </a:r>
          </a:p>
          <a:p>
            <a:pPr lvl="1"/>
            <a:r>
              <a:rPr lang="en-US" dirty="0"/>
              <a:t>when the likelihood of resistance appears great, increasing the danger to officers and the public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57200" y="5845314"/>
            <a:ext cx="8229600" cy="707886"/>
          </a:xfrm>
          <a:prstGeom prst="rect">
            <a:avLst/>
          </a:prstGeom>
          <a:noFill/>
          <a:ln w="9525">
            <a:solidFill>
              <a:srgbClr val="7E95D0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/>
              <a:t>Some tactical techniques may be used in lower-risk situations, but generally, the term ‘tactical entry’ refers to high-risk entry.</a:t>
            </a:r>
          </a:p>
        </p:txBody>
      </p:sp>
    </p:spTree>
    <p:extLst>
      <p:ext uri="{BB962C8B-B14F-4D97-AF65-F5344CB8AC3E}">
        <p14:creationId xmlns:p14="http://schemas.microsoft.com/office/powerpoint/2010/main" val="37505623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Tactical Entry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Is a major responsibility of SWAT teams</a:t>
            </a:r>
          </a:p>
          <a:p>
            <a:pPr lvl="1"/>
            <a:r>
              <a:rPr lang="en-US" dirty="0"/>
              <a:t>short for Special Weapons and Tactics, these officers specialize in high-risk tasks </a:t>
            </a:r>
          </a:p>
          <a:p>
            <a:r>
              <a:rPr lang="en-US" dirty="0"/>
              <a:t>May be required of a variety of officers</a:t>
            </a:r>
          </a:p>
          <a:p>
            <a:pPr lvl="1"/>
            <a:r>
              <a:rPr lang="en-US" dirty="0"/>
              <a:t>first responders may encounter the need for tactical entry </a:t>
            </a:r>
          </a:p>
          <a:p>
            <a:pPr lvl="1"/>
            <a:r>
              <a:rPr lang="en-US" dirty="0"/>
              <a:t>many smaller departments</a:t>
            </a:r>
            <a:br>
              <a:rPr lang="en-US" dirty="0"/>
            </a:br>
            <a:r>
              <a:rPr lang="en-US" dirty="0"/>
              <a:t>do not have distinct SWAT</a:t>
            </a:r>
            <a:br>
              <a:rPr lang="en-US" dirty="0"/>
            </a:br>
            <a:r>
              <a:rPr lang="en-US" dirty="0"/>
              <a:t>teams</a:t>
            </a:r>
          </a:p>
        </p:txBody>
      </p:sp>
      <p:pic>
        <p:nvPicPr>
          <p:cNvPr id="9" name="Picture 8" descr="Image of a SWAT team entering a place with rifles and shields. 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5192" y="4114800"/>
            <a:ext cx="2811608" cy="2181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6638849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CORM_RATE_SLIDES" val="1"/>
  <p:tag name="ISPRING_SCORM_PASSING_SCORE" val="100.000000"/>
  <p:tag name="ISPRING_ULTRA_SCORM_COURSE_ID" val="7660627A-0FC9-486B-9CB6-2B3BD9087A1D"/>
  <p:tag name="ISPRING_FIRST_PUBLISH" val="1"/>
  <p:tag name="ISPRING_PRESENTER_PHOTO_0" val="png|iVBORw0KGgoAAAANSUhEUgAAAH4AAAA3CAYAAADKdP4sAAAAAXNSR0IArs4c6QAAAARnQU1BAACx&#10;jwv8YQUAAAAJcEhZcwAADsQAAA7EAZUrDhsAAB1NSURBVHhe7XwJVFRXtnZFqSoH1OCQqNFEbefZ&#10;gCII3Lq3oMABWw1EIwIK1MBQzMhMMckoIihQVRRFMVPMsyAqTpk7wXSS7nS/9dJ5/fdbr7vfn/5X&#10;p/O60yvp7H+fy5VGLRAQfJ3hW+tb995zzt733L332eecqlvFGy9UH7kLUlspv4xeJv5cN51/4Zak&#10;Lr1TFM1V/4jvK9I6KLuCN1zgwh1nyLspgZL3D0J6JxPKVU8Myqr5/ED9NoGs1NVMXioXSEuT+DLt&#10;Bb5MrRZI1eUCmbrcTKbR8qWay8gcgUybYCZV+wvkWjezoNJ9Qv+yNTyZZg6nzSSwvTW2cxRKNdNH&#10;f6RCy7A3DLy0SBCgPyCUFptuO5JBFY5mPmorVm6KYOZbuIfoNXm/YWLf0CazpBqKE3s8UjpFccTh&#10;qe0iSOuk4Vw3A6o+aitXPTaUBUKhQs/wFWUZfEXpLb6s9A94BEFQJQiCa0AQUgt8PJpmLbYhxHbK&#10;KuAHlANfpvkaA+V3fLn2Dl+uK0ae5gcYtuCdnhm6IY/Hl2t+xQ+tB36gYRpZAYKwRjCTlsh5AZfN&#10;sT9fCkLqQIB1Y1JZDXyF7luBvGQd190ngkCm2SjwL2PtY/J+IxnZAnxpSRon+ngkt9FXsq87QUo7&#10;DZm9YkhpE32qGqDMuGqTEPhp1/MV+mx8yH8nRuITB6Oz+dhJNBJx4MRJ5OSlqEM/pIsEBAkQUhZY&#10;+QuhTKtk7y3T3mOdIyP3mS5qQICBKJBrPuepBsz4floP4vihvppqf59Yj7bAgKlnDfWEwCxZy9p2&#10;zPtiXQBrjz/wvMtncaJjI6bLzkLVJvom744L5A5IoOi9Q8TxzVz1o/DKewGdq8a08pUwtA6EgeUg&#10;lGuml5hBhBGN5AF7SRewbBBTn+m2U80wzCx+6gxyX4FUc0+gxExGgmIskv4GYPD6aXcSuckCs8Zm&#10;gb/+H0SfyfuMoJAEh1Ttx4k+HqktjptSO+me5HZRRXI7nZd1TRKv6mBe5qofAI7I0+jo/56FxpgV&#10;oEOH4A0V2qfDEBz5Mk0j6cdshWZwbnAVzPEvnX4G6WGWv+7vvDMFS3DuthFiymX7YypIRpL0V6ru&#10;Zg03SQikxUZhaK1p/SOJthDK1B/weDA8HU4ZBArtpdlhdTBHaUCDaB810HgYcJ86jty1qbYPkxiA&#10;c/xc/9LBeWHVYB6km34GIiONgCm3mtwbDdw+O6wWZqPzZ6MdRmcpzA6uBFzI2hG5iYKvKN46K0D/&#10;7Wy0k2n994n3CakGssDjRMeH6AbHBWl9TqtVXdTOc70SOr6VEmHxA5EjlGsN5lGNaIgyMEdHmQeO&#10;g2w7HcwLqYB54bVgHlEPc9Fgc0MqYS4GD0tyHloD5uF1bD1pNy+0EsyVelb2AX1Yd9/xWDdoEVUL&#10;z4boH0uL0HJYGF4xaVogF0VUYd9wBPuWbscdx4uzA8u/NsdMMBefcSya4/NioNxmjThBCP1Kmohd&#10;TOn9J7Ws7WbJ1V2c2Pig6rCcE98s+nVKp/hrTO+Q9/p+SGwVGblqFpiuUs2jm4acoUTHP5bo7OBy&#10;mBeJjg6tBozY32BUGmfJS2P5Cs0JEplmQYX7CGfidgm3cUfNZFoFBlfmLIWuGdt/PCdQ93fziDqY&#10;F2WEeRE1GDwGVh9OLazjn1WWDS6NNcLzERVjMxKdho63CC772iJY/wRE+ci6f+Cisp/cX+invjgv&#10;quHR7PAIy2AuBuxMmdqFyI0bZ0p2YGb9lrW5Sb0c0c5zleXf4By/kZMcH+KaHfemXnGCpA4xJLbR&#10;kHFNAkkt9GtcNdk/7puPkW4RVmFyND1MC+TCKHQYjlpMU00zpTrJuFeZI+GnXS0IKHObFVB2EefY&#10;d+cF6b+ySOrGyC5lF3eLwwyDa1TNsCqmekyuSWwADJLf8dzyN/D8ClcTvU9CspNh+3ey2GJ2oP7z&#10;BeFVMD+4DKkfhWWwAO2BKfl9Vm6cwCzRsuBsAytvWi8h6o5pglk4BXNi40eckYlO73eGuGYGEtrE&#10;EN/CfB3dSq3iqnmYrt9ZEtsIi8PKkYYxuSQcj3EkMxg+nOlbSqaLqQMafXZ4jb9AoY4gly9EVQxu&#10;zWiHTar6Mbn1XCssCTP8htUxxcA5P3hhbBMsQtssJNPJKCT1FtENuMIveZUTHRs+xbvm48BZRKYa&#10;E/ruc1FUNTq//E88z0uLOMnxI9oo6kvpcYLYRhpUXU4Q00TjynAIM33U4ufQ6cvPVsOyqKoxuTyq&#10;EpYltsDcQH0Pz11lzqmYNqyOrRm0vtADlpnNY9I6rwteiKr8jMdzF3CiUwdKZTY/qOyTZXGNw9OK&#10;SWLdsjgcvUG6XxEZTnpUzFFoOpYmtIytkzCxlSwwJ/7patRdW5xC6T/Ft4ohpoGGtF4JCYAirpq3&#10;QKmrWJPaMZQ2Y8cgSamqFpin1A/yNqum3sAmsCGpftBJcw1EFzvHpFPJVcAgmR7HIwS+atdlCc3w&#10;YmwNrIyuHpUvoo1eSGrDlfdj9tnexZbPna2Dl2JrTeoZYhWsSmomo/7XPEsZn5McPyIaxaL4Dic4&#10;28hANDo+uUcCMfWUO1uJCpdFVny2Ka0F1ifWjclNKiOsiDMC71SBLSv7FLDzXNOgW/VdOFx6dUy6&#10;Vd2GtQm1n3Ji0wILpe76hvQOWBtfg6wdlRtSWsi081sc9aOueeYHarvXP0bX+oQ6WJPSBrPlJT/l&#10;xCaGiDo6OemKM0Qa0fHNYogyMn8/W0WtYCuPX1q/Jq7m2x3nmmFrasOo3JZqhB3ZnbAoWPcWK/eU&#10;YJPbNihvexe8a2+OSWnT62CV2fzF0rByzYsxVcU48ibEVUlNJRb+unDutqbhfXnnqgS0RVoTbE6u&#10;RxpNckuKETZm4gJVpjWtz6twz6rERtia1mhSfoj1sC2nG54LNwxwUhNHeC1zM65dAhH1DLBHI/0e&#10;V8WbiVuu7VkdsCenFayyWkblnuwW2JXXB3MU2gRO9KlAXNg9mDDwEYR3vQ0Rj2P3OxDe/zFEXEPi&#10;kZyPh6Rt9OufwYakunvcbUfFouCyMsuLV+Hlc02wawzuPt+Jab/mjzzL6AWc6DAWh+ivWOX3jqnD&#10;KrsVSBbmn75k8pPVxyLMKFkYWsN8EdngCBgAkNDtDOF1dAFXzcM9ovvegj6g8jvA/kL7qCTz6M7c&#10;buCdLnLlRJ8KjhuuDxo++R1ceueXUPD2L+HiW7+AfOSFNz+GvDceJCkjdaQNaUtkLr/7CRT97BMo&#10;Zvkr9rwIy4b0cbpQtmDwN+iI5lvcbUfH0fRlG1Ia/+JQ2AOYjUblvvNtsPfydZgXoE3hJIfgeclm&#10;WyaxdadJOUJbpH3JACyLMJRzUhNHSI3IObpVAmHodMJYHPGh1aLhOQP3iScZ9Q1wKb4CkqKeUXlQ&#10;0wcvZ3cA70S+NSf6VLAl2TgoUV8Hm5w2sMxohh2YHrekNLBbuA2J9Q+sQcg1Kd+S3MC2I+2JnCi/&#10;E1zwGY7gWsCjcgCkDXcgrOMtSLz6PmTd+ZANjpp//wM6q/3xjkcsVpbHi0tvg+OlLhAXjk4XTT9s&#10;Tmn4gmejeo4T5a2IqrjqrLtlsj0hg3TRXIVdGS1f8g5nL+fEJo6gKjorusMZQqoZCK8XA47+vwU0&#10;UEu5at6CoNJj+8tuwTH9NTiiuzoq3Stu4JapE3ju5y050aeDM8WDPJ9SwPkVWUQyzggWD/EMd2Q5&#10;op60J3JeD5GUYduZfiXs5/ALg/XwElk9K/XjcjzvJe9ZuCb6jCw6D2n74BAOClN0xbqDlW/gukif&#10;z8p5Xrazv4z2LLtmsj0hkXGtehOWhpcnsjKTRWAF81Z4kwSCqhiIaJaAsop+m6tiIZSXOh0x3MYF&#10;0i04VT0wKs/U3wYnHHm8ExedONGnAoFMPci+eGDi68knJV+qBjM/NczwLQGevBxm+paMz/EIi2Dd&#10;iQPld8EDbUNsd99+r1XegOMV14douA5e9Xdg7/mOv/FWBi7HRV+7Z9O7/6x/mNjeu/EtsM5u+y1v&#10;Rdhs7lYTR8Blaql/BfPXoBoxBFYyENnuTI45XPUQThZYulfchGBMff7Nr49KZdsbcKb1fTAPKj/L&#10;ST4VTMjxcu3Q2yuTYUQzCKSaCX3cOkuuefP52EbYmFQP9nntcAwzow8OkMDWNyAIqWi+CzKcVnyb&#10;yAg23MOp5isF2tLXeNsk5U13wbPpZyRDnORuMTkoDPThkEYJoPNZhuLI968SH+Sqh7Bd8dwrZf3/&#10;kzzwc4i+8u4DjEEmXH0PUm/cg9SBexBz7UNYE1v9QMaYbozb8fJS4ri/8v3UPTiSuybMwAo8arK4&#10;244PPmqbGYpy4PlgxsDpxgwzCJk2SCA44lxNtplkt5HU/x4Ed70H4V3vsGsLUwxFxt/8JVkUPrl9&#10;pQamIKTZGeQGBgKqxYCB8KWyzGUJVz2Mg+re9wre/xTO3fwAzt36AHLufsiuivNxlRzX9zM4gSmI&#10;bD0WhxpASN5K8S05wIlOO8bt+KF3+Kb1AxxTIC9QkHcNSR8wcIamDXbNUcSWLY+sZFfpJBMk9r/P&#10;2jbrzs8h5cYgJF17f5gZtz+EgM73YNaZy5P6Tv8B+OjoQf9aJ5CWMxBklIBUz9zlqh7ArvTGTO0n&#10;v4fKjz+Fio8+hWxc6XrifLU9tRHMA3TcIqmIfSjWwArd7+Z4pC/jxKcVE3T8ZzzZzyb+0eYTQCgv&#10;WSXw1/1NoNA90ifMJPAMyQbEfj7FsCS0HPZhEPg3vc5uP0vv/Ru7vSQDrOTj/wT7863sV9FPBP8i&#10;+5Vnypi/+5aLwacMHd/oDH5lDPs+2SM4nLs5qhcj7/o93P60wrxAdDa7+i3Cla/6oQfCazInKso+&#10;EvpeXstpmDZM2PHuDU/lO4SRIO/psW/lmurXCD5DsgGxK2aE5REVcKikF9JwCm3/7e8B7f8VT6xa&#10;w6mcPLw1zAlZrTOcLmXgjI4Bea0EMANIuOpHMFehbeYFVAPP85IJZz9EjGTW+f76z3H0+3AqnhzK&#10;AqGZv343P7AyFUdLKima+IjXPNURz8JHN48v1/4X6YPJvj1E7CebAYitMWhg76XrsDO9MZvT9mTw&#10;1DAaKTreS4uO1zuCt5b+88kaOwuu+lGcKlzNl+v+KgjQm+zso0Tn+2Pb4Goy+t8V+htks8KLVnLa&#10;xgdl1XziaKFcH4Sp0shXlP6G6BSebUfjqHtIkwk5XqqZlu/jxwO+tNjv/lw/EeLzk8z6B95a5XxO&#10;1RPhmZPF9Meny50AAwB8qyQkAG5ydaNihl+JF/ujh3G84vsAyQ8SyHvx8tL/wes3cVulEci00ei8&#10;M8jjfD/tqzN8dJ7kXXm+TJuOdZXY5nUcJb9nf0DA/sgCA4gEHbslqyajgp3vxu14sqqXqf+Gzh/A&#10;bHHjiamsHkB9E/gOHJ7BTPgB++MSU/0bjez7+2oZp+TJcOoytdajhPnmlFoMeAS/Gmc4paYf/Mx4&#10;FAikJfHsfKVAh5BRbaqzo5EscO4HAfurGXTm8F4Zz0eWB2E74nTi6If1TMbxhEQXMfxUMKoVdZYY&#10;WKOME0KZWiwIwmc19UymSO4jVf+cp1LN4FQ8GdyKRL6nq13Ao9QRvPQS8K3ZDyeLGJqrfizwAZSY&#10;Or9lH8JUh6ebk3X8VJIEqbSkhDXIBIDZopOVNaVzJLkPm4RS9ajrrgnjlUu0zkPv9Ln7JdFnx0vE&#10;Hxy/TPd6FLhMaA4x8yu2Fyj0H7Cjf5yLlinjd9jxKEt+//a1qe3dA0T9fL8Sdh3zRMjrlSzM6Rr6&#10;8mWPymX+T/OpZ91VT/gakrtKgHvUSL6//v+wCxeSmti51MSDTBWJwSJagC9X95EufNccT8CXlhQO&#10;be9GmSrJGsq/7BvysylOZPIgP3zM6nLYlN1NHcq76rCNK54ayLIW8HHVjkFwGx3/NWsUQuIQ4qjx&#10;zmn3SdqTACJzPNFB5v9/BtafcZ1wiywGya2/i44nb8MKZKV/Ync9j+jGYCBB4acefudxSpDfSj2L&#10;zj+S00PFZHdRr2X0iyf+Su4YEARq1/MDdFJ0EFmZf4Ar9D+zzidOux8Qwz+JHklSThZ12G5o6vgG&#10;Zf+IegYFcl0DHuOFCr3znIDLw18ZE+CK9zNBZDMn/xQZ3UEcX8V1Y8IQSDUhgkhcIJKAHqk3vJEE&#10;/pc8mWYx13RqkY8BkNUj8j7fz1RevOlYePEm46RSjf1z6MnAXFm2hB9QvhN3AfvJDy3RmaEY1XG4&#10;rUrGrVsKXidgdEeTrdwMaak3GuSwmb/GVhhQuhYf/pHXkh4Gto/kBxjyUd/TZXB1vkBWPPRC6mSg&#10;GjDDRXKgUKZTCqWaILRJKD5LGAZ/GC7oxr3QnjSUPS7C89eY0xeui69euMbcO99P6/DomnlnjA9z&#10;fsT3C+ev07Y5vbQup4/+bW4f/cecfuY6BkU8njtk9Ts+dvR9rwC8Z8hOx8vAvHBCS2957TJl98ol&#10;6pBbgcjD7aIo4EghFXU4T5TkeoFJO3ieynLJpbJdckQZTjlUiiSLinHMooLE2SIPJt1hv326/R77&#10;NPvVe1R7puTTt2mDqmrP/Kweyi3nCl2f20v/Fzr+HzlX6f/OvUrfzb4iKsTg8Mrpo3YWvDWxLeC/&#10;CiIqneb6VVErfCrEu3zLxS4+erHPaR2d4K1jir1KmTZPDf32KTXzmUcJ81fPUkfwrnSBM7X74Uz9&#10;AfCuOwieNQfAo2I/vKpzhmMlTuBawMCBPBqcc0TfOmVT3zhmOnzDIOkMCkTnHIBKd4B9qfZf26Q4&#10;fLE32f4/rJPs37RKsq95OcE+cXuCw7EtCQ6bXlJRE/9d4XTiXDvzfPYV+jAGwsWcK6K3s3tFf87p&#10;YwDLIPMK/f8yekQfZfaIWpEZmd20F7azS+uhf/K/kSFUDZR5VJvj8rBq8baQOrEIeTy4igkJrGZy&#10;AirpKv8K5rrCQH8sN9D/V24QQ1CDMwS3H4DQnkMQ2u0KyvZDIDe6gHeZI6DjP/copn9+spjpOlHE&#10;FLsVMfFuhSLfo5eYo0cvMk5HLlJ2RwuovQfyRdYsz9O2h7DsYC4l2p9rzzjl2Eucshz2O2Y7HGbS&#10;KXcqjfK0S6P8bVKoGGuVXY5Vop1hV7xd17Y4+zvb4u3e3hptd3tzlG3zxuh92euj7DzXhdE7lsks&#10;x/zjp6eGzC47i6xr9nuye2kfHP15Ob2ibjz/RRYGAAYB5PSLIfeamP3vnPQu+ivkf6Z104NpnXRP&#10;egdtSGujzqd00DHJ7bS/qoU6pWqljiS2ipxTOkRUYrton6qZ2pvY4bA7sRnZJbJObHGwiW9xtItv&#10;FIvimkTOsY30segGxi+6ThQd1cDkRhkZfaSR7oioY95E/jq0lv48rJb59myLBOJ79kNC/0FIuu4K&#10;iTdcIbbvEER27IegOieQGZi/yMrpX/nqmX6fMrr0tJ5OOFMm9vLS0RJPnaPVmTJms3e5ZKOPzmnr&#10;ab3Dbi8dQ3tqxT89pRV7eGkY+Um1KPhEMRPhViQ661bIRGAwhB4pZIJcL9Ay1/PU6f059ElM/Sdc&#10;cih35yz6mCSbOsIg6Wz6MGYCV1Gm6KBDBn1gH04DtqkOB3YnOhzdlWB3anu8nXJTzL6UjZF2F9dF&#10;2BSvDrfNfyliX+yKMJsTy4Jpy+WBu6d0BzYpqEA1I2eAWnphwNEq74b4lQsD4jBcGJ7HbFCZ2Uv3&#10;nOth3sropn/JOr+T/ktaBw1ZfRgYNyRw4Y4L5N/dD/mv74cLyLy7LpB7G3nLBbJvOkP2gDNkccwc&#10;2A9ZN4eYc/sA5N49CLlvHILsN1wh4/YhSL1+ABK6nOFsoyOg478Mq6X/I7SGfie4hmlXVtElgVVM&#10;UmCNWBZYKX4loMpRHFjhYBNY62gVVMPsCapzsA+oFbtg+avyCkeprEIc7mcQJ2D6T/YuZ5KQZ71K&#10;xf5eWvo1T62j86sah92vlTiuO1Xs9Jybce/kX3ZEuDe4z6RUlLmNyuY5axW1yjrVYdNuFbVzVzpl&#10;tT1RZG0ZK9q3KcbOcW2Y7SurwvZ5rQix8VkWuPfkEoWNs4Xf7i0L/HHx7e4+k1P3v4uCHpf5hbec&#10;VmfcEFmf7xcfwiA4nd0vDsvsEydn9DI5GVeYwrQuugQDoTS1XaRPaaMNyW10laqNqU1so+uTWkUN&#10;SS10U0KLqCW+mW5NaKFbYpuYhrgmui62UVQR0yTSRhvpvLN1VOJZIxMU3SD2imwSvxLVKD4UaRS7&#10;nG1mnCIbnSQRRvHByHrxK5FG5lRkPSMPrxOHh9cx8cF1TFpwrThdWcukYkDEB1SLghUVtKe8gj4g&#10;xZHtV+m0Wqb511jEWsos+dti7CzWKvesWBdqt2Zj+O71a4Jttq4MtLVa6m+1e5HCdsMiH9t5XPN/&#10;PahUvBlkvs+9Tr+U3ue0M/uqI5Xew7ie66ROpHdRp9M7GAUGgzK5TRSS3EaFJbczEaoOOpIwqUkU&#10;kdgmCk/C8sQWUXgCHhOaqbBYLI9roqJiGqjYGCOVGN1IJ0cRNtAJkQ3MWRIU6HzvMCNzNMzoSJE5&#10;X4mLuQBcA3Dd+s6CzPsrwvYuXBxnv2yZbN+L6PzlC7ypZ3nKtUKsnvo/PHoKeIZ8pqAaoMxVRslC&#10;VbPTc+nN9stw3l+h6nB8Mb6Jfim+VbLyLF7HYXms0W6Jqspl/uP+g+97DxxYrNOVLt9Zx/+IH/Ej&#10;fsQYsLS05L/88ss/4S7HBZQR7dmzxwePbnhJ3myZsWvXLhcrKytXjo7IDXv37l3ICiCw7Rzk8L9J&#10;2djY7Nq+ffvwDx0JsB97STvuchioayXeb747twLfvXv3+m3btk3643C8x4s7d+5cMrI/Pzjgwy9G&#10;g7Nv29437FjAtgFIFRrfBo8ylM9Bp2/HowHpRIjl9iQAsE08J0bkPLCO/e9cAjzvxbLhf5jasWPH&#10;Frz+gjiZKxoGtg3DINqGzvfFds9i0NhiW/Y3ByP7vHnz5gfejUA5U28DP0P0kT6izuF/pn5Y9nsP&#10;iqLM0RBaNIS/tbV1NJ7boSPFaGD237rISEaDrybnWPcitism5/eBZcTRzsgQrogF6jUjbdGg7C4A&#10;zy+gnqF/CEHgdSrKGokjuetQZBuS4BApw/rFpC947YEBcQzZgtfHkTZYtxHLSRDKkLFYdgr1Ex3s&#10;/+Lg8SheEwdHPv/883NxhO/A80QkaV+KfBkdv488G57G4TEQj0dR9IexuEMDzsEHbsXRuZREPZ6n&#10;If2wXEHq8TybBAd3TiMjyflIoFHXYXkXOiYKDRiF5x6kHHUo8VxCdOP5Az80wfIoLCOBdgQdMBuv&#10;iVNC8ZpkDfalVUzna9Ch4SjvgUFJskoMSfHYLgDvdRivDWTE4zlxZhKRwfbnkC5Yl48yz2PdcaIP&#10;y5LxuNjFxUWIbeuQ5FlCsBybWO3GOhLUlaQvRM/3HmjURfjgKu6SOCQYaY0MxXIyV7Nv6RCggzdj&#10;+XnukgUazB35GpaTgJihGnqblR01aPh1KB9FdBBnkLL7wPZpeO+deIzAulN4JI4gI1iCwcP+Wnjd&#10;unUv4HUgkce2W/A+4StWrJiN9b54/lOsY1/NxvMjeE5G6/1g88djER69SdCQdngdQ+oJuDYkS/mj&#10;7t3IWGznjeUaDPJ/rS96pgv4sGTEDxDDIpfi+aW1a9eSUeGMdb1kEcQ1ZYHlmcQRpBwdJsY2xMB7&#10;kYVYvoaQpE+S6rn2hchuopNVwAHLLpEUTJyM569j0Qw8kmxjj8zDkbcQjyTFZ+N9zuD5NqQKr1fi&#10;MRDv64ZHdpRjX17DNmyAYnkyCTKsSydOxKM9lpHASMXyTeQZ8foK13clMhcD1BLLF2Gbtoef93sL&#10;fHA+GuEYGUVogHB8ePaPgPDwE+Tw//jcB3EgyihwgUXSNOFiYmA8hqFTSAoOIPUj5nayUj/CCo8A&#10;MTyZWtDQJCscJmVksWVrazsPZWjsC0nDp7BsD15jht9mgdcOqMsNnbQTuR7l2L+Ew/JNZHFIzrGc&#10;tOEjRUQHHpX4bPO5gInEtmeQZL2wkughsngeie1I1iIL0B/uSp9ss9AA59ApO7iiH/FDABnVJNVy&#10;lz9w8Hj/H73jms9cQS8ZAAAAAElFTkSuQmCC"/>
  <p:tag name="ISPRING_COMPANY_LOGO" val="ISPRING_PRESENTER_PHOTO_0"/>
  <p:tag name="ISPRING_PRESENTATION_COURSE_TITLE" val="CEV70865_Tactical_Entry_LOGO"/>
  <p:tag name="ISPRING_PLAYERS_CUSTOMIZATION_2" val="UEsDBBQAAgAIALJUk0/W9W53OQMAAFkJAAAdAAAAdW5pdmVyc2FsLW5vLXZpZGVvL3BsYXllci54bWylVclu2zAQPbtfIfBu0o6bNjEkB2kAo4emCOCm7c2gpbHEWiJVkorifH25SLLlJW3QgwxrOO9xljej8Oa5yIMnkIoJHqExHqEAeCwSxtMIPX6bD6/QzSwsc7oFGSSgYslKbXwfqM4itGfAhggFLIlQxZklpPmQi+ETS0CgoJRMSKa3EZqMzBXdhRPzYoBcRSjTupwSUtc1Zsr481SJvLLUCseiIKUEBVyDJD6aBjgt9duxRG9LUC3DPxCYpxC8D3tWrAesJ1jIlFyMRmPy8/7LIs6goEPGlaY8BjR7N3B1XNF4cy+SKgdlTIPQUy9Aa3urNQ1CPWXjKx4oGUfIny8LUIqmoHDOU0Rat5awhXtIa11Sniw5fWIptaksVePletVxqExIHVe6AW9guxJUJsvOvnMPyXG04TqnKvNkaj8Lx71hTRrOa2nfT4XhcqlWOVOZOdlH7Kwnwye9K8PCFdbJ8LGV4dzyoEDC74pJSNzr907xozEKbFRzGmsht3fm1IixEQHuhIO9cLB1xZ3CcXfJYkeBfPidk0saqzpGTaproLqS0FRpELoZ+UqldF2aaVlBSA6MHkl60JD4dH1nujaEmS7yy782xHod9OOXeqUdzv//u/HZ0LSFYDyB5zkzLhoKU2ANpvLWhnWZY3thF4+qVsVuaHqWneZNf0wKgaYyBTPUCdWU7OzkDBIkVcYjruQBdO/gHDZjaZabR58kODw9x1JQuTlJsHdwDpuLeHMC2ZnP4VZS1CY7VZWlGfPjuh2ft60gB73oy7AVX0iOl10YV0qLgr04Te8vQT118jXfCXhiUC96AzRsrLg0q6+b49uSdVP8cfT6fPfnsRdFO51rdLx67b/+vrWWB7sT2m1pDcvSWw7WKuiq9E7tlFVl3yWBNa1yfbcfT3+TO+RBvCeX+CmqH2aWRL1gLxBkYGUYoQ9XExTULLEf7/HElK0jMIIxW6x3uTOduW8teFsCjIl787+ulM3HoumqU8OZ1odNbx3Az+ono5lUioonB41z/ffUKjfr8VYC7TL7OL5GQQ5r83d8YbQsygi9v+iSvb68bqAupAd/q4/jDdJpot2Jhnipt0mEzb6Z/QFQSwMEFAACAAgA5HnOUA0c70A5BQAAMBQAACYAAAB1bml2ZXJzYWwtbm8tdmlkZW8vY29tbW9uX21lc3NhZ2VzLmxuZ61Y627bNhT+X6DvQAgosAFd2g5oMAyJA1piYiGy5Ip00m4YBFaibSKS6OriJPu1p9mD7Ul2SMmO3TaQlBSwAVPy+c6F37mQJ2d3WYo2oiilyk+td0dvLSTyWCUyX55ac3b+y28WKiueJzxVuTi1cmWhs9HLFycpz5c1Xwr4/fIFQieZKEtYliO9elgjmZxas3E0xvZlxIIIz2bReM5Y4EceHhPPGo15fHPypv37I9J2MJ1h/1PkBRdBNHYvrJGtsjXP75GnluqnX4+P7969P/55EAydYs87BEIG6f3bHkA+CwMvAjTiRT75yKyRL+6qYXLBnHmuT6xR+2OY9CwkV9ZoVoiNVHXZKTsPQ+KziHquQyKXRn7ATDw8wohjjT6pGq34RqBKoY0Ut6haCWBCJQuBylQm5kWs4EFeiy5lTjDFrh+FhLLQtZkb+NaIqqK4f21geV2tVAHqSpTIkn9ORWJ0AufM+3UhSlDNK+Akgk+1kvBPlXGZH3Wrvva9ADuGaFNCKb6AALOdU4B0AH8rqxW8S4R6DSpu81TxBC0KAYABRXy9TmXc/FPSdaEtnKX8vtOKEF+7/gUQPvBoRHxn+8QakTxBTsG1swNRQkxJCAAFL0XxBNnI8N2II5ymwxAm7sXEgy/TJkzkcpXCtxpqx4wAE2Yi75ICppIQeE7pdRA6OmigCnG05mV5q4rkgKX7+9kF7Pp2AIlgsz1wpjG2wMAPCfWvKERcdYOBldjwu80rcBUIGDFTEHRKZXVZQdpk61RUwlgrtSs8NpT6LBYK8isVfNNwH7SbZOukuYfnvj2JxmxXRj1e5/Gqpxwk53fzYz8baqDJPuc7bWrRonHwEaoLFMRgiERwCXXwcojEJ0IhyIR2yfj4yr3AZpeg7m2L0rboxVzXmPQe8TgGOc0mU1DhiQ4JlCazI+XRMDWUfJgDi13sPVJbG1Sgg1kt5UaAHUUiik5FUPht4uik+jB3/4jOsesR5zvU4/coVxXiyYbnsQCyxVzv6T28S2Ri3mnaG/1favk34lVb6l+1XcJ3yMdXQ+05aCyPZASvKpGtqy7VOmCt+U+xQqf4oyb0cf1p+qlNfBy6wY/ZmVJmddp0oGfvz86yoXvUacQzI9V/t360JbRpNQQGFt0cYcZI+0tNtNqxG+iOmIj+cq5/HpjRTfctaGxuvlD9pf2gBfAVeioGnUCMjeUURp0MulB/2Svw+sD8K90w+stfkzF1GXSda/G5lFWnZpPPvfurSeenN9a9mfWg2TCXeWCyD4DLdh4sUSozsD/pgTmfkm0EmhZx4Mm1qtPEpH8qb0ybgNjWmfh2Gl4UKjNPU15u6d+0qbPnWNE4FzZKZwPmqV0G996fvQR++i5RgkMYY2zs23r2sXW2pz2FIH10KDxGt6MT5FHGq3gF7Xih6jzpCdQcwxxyjgGs9ZkKXsSr//75tyfGV5Y0T1H79PdBIHqogzpKdmB/+qoS5V+DQbQnOwzanP3gbNsNNB8bItEoOD+HYW6x6JJgeHxosln0kWpPzFu5ngdo5kIC/JBTKW/6YqYyeHTUrRfC0vIFM4btyRRSkJqMU3UBc+cQhC3j7GAewqmuTV4bgGCGYLJKBSJ3XKfcENQpDi+hOJtzmjWa8uJGO86USgcZZ3ZQp1Q1zKmHu5C6SmU+yPTnNVbtMXNnEXYcczEEoYQz/00zRyRw6IzbG6JULXuD2RPsQ+f4Ck8kshoKGBKyu/jRFxvmEsFTXN/Q9agzpllv6zKUvmb9UPg23/bu3ao0d3snb/au+v4HUEsDBBQAAgAIAOR5zlDFTWnbpAAAAH4BAAA3AAAAdW5pdmVyc2FsLW5vLXZpZGVvL3BsYXliYWNrX2FuZF9uYXZpZ2F0aW9uX3NldHRpbmdzLnhtbHWQTQqDMBCF957CGxS6DoGuS4tQLzDiKIEkEzKj4O2bSLTF2uW87735U4wixo+sq7pWMAm9BKJoiROqy6fOlGHGmzcOxJBPsiAX3xnJCUsUmoiMXlZU7D/yNruxsOx9WA9guWxxIOeB1jjU17PASnLIw2zGVWuXgHqImAYcxOxDD53FOy4dQeyfu6Fc8BfnbLpscvigHnWI5IKoy5dUpXdtP38DUEsDBBQAAgAIAOR5zlDlaOhvrgQAAKIYAAAwAAAAdW5pdmVyc2FsLW5vLXZpZGVvL2ZsYXNoX3B1Ymxpc2hpbmdfc2V0dGluZ3MueG1s5Vndcto4FL7nKTTe6WVx6CZpkjFkKJgJU/4Wu9tmdnYywhZYG1lyLRlKr/Zp9sH2SfYIEQIJSUS2dPpzwYCPzvnO0fnTkfHOP6UMTUkuqeBVp1I+cBDhkYgpn1Sdd2Hr5YmDpMI8xkxwUnW4cNB5reRlxYhRmQREKWCVCGC4PMtU1UmUys5cdzablanMcr0qWKEAX5YjkbpZTiThiuRuxvAcvtQ8I9JZIlgAwCcVfClWK5UQ8gxSV8QFI4jGYDmnelOYtRiWieMathGOrie5KHjcEEzkKJ+Mqs4vFf/48PT4hsdANWlKuPaJrAFRk9UZjmOqrcAsoJ8JSgidJGBu5dWhg2Y0VknVgZ+uFvDc+zALcLN3rGEaApzA1RI/JQrHWGHzaBQq8knJG4IhxXOOUxqFsIK0A6pOM7wKOu2mf9Xrh35wdRF2O8aGHYRC/0O4g1DYDjv+Lvy28I1+d1DvXV69998E7dBOxcXlwB922r23V2G/3wnbg1spiMKGEz1308seREMUeURWTvZUUqQjjimDxL7jekkUlAbD+YSEokUh8mPMJHHQXxmZ/FZgRtUcsuEAKuiakKwuMxKpoQ511VF5QZxbOAMIhkH8V3l0dLpKo9cnG1t3jfbbbW210oO6yDCfd8REfGXTK0fHtyVwfPy48dvM9LBSOEqgWGA/C9s8d510w0Z138CRolOoRHJnl+OCsaDIMpGrmrZ6oXqduDLhARhvLPhG1PUzGgkWrxxG0hGJezglay0muKa8BZwVB40hPxm4sp8RjgLMoa1RBe6NVgCyGElF1aKdtZbc9ZxihgAP+i5B3eCeu6ME53IjIVeR1b0kqv3RE4rIP42zDelB1oBR0KLLworf5zFq5ngGbdiGfUC4DdsFJA7TyUNyKyNyLHfgRHXGbJjfi4LFaC4KxOg1+EQg6AhFCr8SgtZ7NRrnIl1Q4ThRSC5cOKVkRuJzG0WXoCItQFInPyPKaPhY0M9oRMYiB1yCp+BioFNp8Ms7AWdYyltQfGPjC9OB272m/+GF3iCOp5hHO4JDKZI0U3vBx3PEhbqRA3dEuIAI6qDENF6s2eyt/PwwrLoBxPkLRWMDX9K0YPhLwq8csga9x5DvR8sugX/SAmu1CZ4uCl0X7wIaSpxCSAwmLETQySlfnh4WgBHmSHA2RziCQULqtjGlopBAMQ3CQMvnW2jkIU0XTxM4dUBjHpPcCvKg8urXw6Pj1yenZ2X337//efmo0HLEGjCs1ZkZq/Hg3GcndWf6e0LokRnwCclHJsF7si2RpzrF43vmbp+ILcTbvdAf1hth+/d2eLkFYOH3+ye55+opY/vQsZi9vtWZI/Drw8YFGvrBu04YnNnkYk9A2asogWwe61uY1UCxrCcrfBhqrMrMD6zg+jZc/bc2XEMzWAzWhgorE+CgmJjGB0cFoymFpPsuyt6qjp7VMb6P2v3fFwZT/HuqXYLzKIG02Fsq/RwNdp8x+oHd/m1fpn/kG28X59f65hEKwayO1H6hGOXkq/aJzYwL/G77Tb/T/Ana8jfqQfO0eom68dbUc7e+09YrKeU0Bbfq68vqRXjt6PDAc7cvlUqAtvm/Qq30H1BLAwQUAAIACADkec5QYKErBGQDAACqDAAAKgAAAHVuaXZlcnNhbC1uby12aWRlby9mbGFzaF9za2luX3NldHRpbmdzLnhtbJVX227iMBB971dE2ffSm9hdKURqKStV222rLeLdSQawcOzIdujy9+tbEhuShmIh4Zlz7BnP8VgkYodptAcuMKOz+CZOL6IoyWvOgcollBVBEiKKSpjFL/AR4fliFb0RdAAeTyyWEcbfQUpMN0JbGluEi1mc1VIyepkzKtWCl5TxEpE4/fbLfJKJQY6xmIrvXM4a5dBtc72Y3v2cnkNxe/yYPtze3Q4RclZWiB6e2YZdZijfbTiraTEa2vZQASeY7kY3IFjIJwnlF2IKKRUHIaAYTb1lEZQBaXa6Mp8zOd1Wn2d/RNtjgaWh3V/rMUSr0AbCQ/48I1UYtXpYle96fE6Q8E+Or20EHy7+eKfHIINVdfUVjVScbfSBhpzpQo9RDmGoUNdPR3WlxyhBJ6Q3GlWXILhQZWC8MAJZXOkxBHZnaQ7m0QO5n36TSPTd5oy86SIcdQ+tkIxAKnkNyaSZWZ/Yso/XWqrLBOkaEaEAvqkD6R71hmoRwDpjB/wLH5gWPspZOsiKkbqEuY3YR4aOjjCfP5jW4mNbmxcjh70z2lyPjB3yRZ3sCdIzdsh3XbBXSg4n8GOP5TSSeECunl4BXPRBBZQbKFLTwi3dzBqv3upZ33Th7e0MDaZkBaRGWktcgq5cMjE2G9PkJKiEoj3eIKkeqT8alx1MNiKZHDmc2vq1lUgsCfRJLmc1FyoY5V6Fyfd4LMU+HuJePsNaNujQ2FVFvxj+cejpuNjdau2x2Xkk1XOi7zII9TgCf6JrFkeOOYtNJPZtPiWViO+ALxkjwqPovYcYSEqUb0u1kzh3E8oknA1m9uYORNOeqC1sf/0St0ZfYWldZsAXSg8YGkGGNovb4s2WqK9cYfiAIiQMOC1TbtVyFOFW757BCQAQz7dN+e3EesqaSExgD8R5PYNJeCizRCj19+Wr1RVK0rMc6dEDeIJ0PajTVtBAA0cPYaXi6mdYz8Vog0kkyoRJLWgpY02/aZRaez7IGpyYgqWVv+8QVbmCE0W1ZO8ScelK1M1d+mgP9xSXpgcph2xl0+exHMJY5Q7GOB3hxNxFoF+udq02wR7PEEU32vSmj2I8x112qS5nuuYAfoc1xgvvDfgNh4whXry0kOBR6HFbtspRvZumYatWX1YymXgmW5u2Cuq3+o+S/gdQSwMEFAACAAgA5HnOUHuDd2yqBAAALBgAAC8AAAB1bml2ZXJzYWwtbm8tdmlkZW8vaHRtbF9wdWJsaXNoaW5nX3NldHRpbmdzLnhtbN1YX1PbOBB/51NofNPHxtCDFBgnTJqYIdP8u9i9lrm5YRRbiXXIks+Sk6ZP92nug/WTdGWFQCCAwhA69CETW9797Wp3f6u1vZOvKUNTkksqeM3Zq+w6iPBIxJRPas6n8PTtoYOkwjzGTHBSc7hw0El9x8uKEaMyCYhSICoRwHB5nKmakyiVHbvubDarUJnl+qlghQJ8WYlE6mY5kYQrkrsZw3P4U/OMSGeBYAEAv1TwhVp9ZwchzyB1RVwwgmgMnnOqN4XZmUqZ4xqpEY4uJ7koeNwUTOQon4xqzm97fnX/qHolY5BaNCVch0TWYVEvq2Mcx1Q7gVlAvxGUEDpJwNu9d/sOmtFYJTUHLl2t4Ll3YUpws3WsYZoCYsDVAj8lCsdYYXNrDCryVcmrBbMUzzlOaRTCE6T3X3Na4UXQabf8i14/9IOLs7DbMT5soBT6X8INlMJ22PE3kbeFb/a7g0bv/OKz/yFoh3Ymzs4H/rDT7n28CPv9TtgeXGtBFlaC6LmrUfYgG6LII7IMsqeSIh1xTBnU9a3QS6KAGQznExKKUwqZH2MmiYP+ycjkjwIzquZQDbtAoEtCsobMSKSGOtU1R+UFca7hDCA4Bvlf1tHB0bKM3h+ubN011q+3tdZLD2iRYT7viIl4Ydf3DqrXFKhWH3Z+nZseVgpHCZAF9lP65rk3l67EqG4bOFJ0Ckwkt3Y5LhgLiiwTuaprr0vTNxeXLtwD440FX8m6vkcjweJlwEg6InEPp1B7g1PuoDEUJIPY9TPCUYA5tDGqIJ7RUkMWI6moKtvX6UK6kVPMELQo6LMEdYM78Y0SnMuVClymUjePqP5XTygi/zbRNUv3igaMghXNAyt5n8eoleMZtF0b8QHhNmJnUClMVwvJrZzIsdxAEjUYsxH+LAoWo7koEKOXEBOBoAUUKVwlBN1szmici7RcZVgqJMsQTimZkfjExtA5mEgL0NTVzogyFv4t6Dc0ImORAy7BUwgxrFNp8CsbAWdYymtQfOXjG9Ny272W/+WN3iCOp5hHG4ID90iaqa3g4zniQl3pQTgiXEAGdVJiGpfPbPZWeXoalvSHPD9TNlbwJU0Lhp8TfhmQG9BbTPl2rGyS+Ec9sDab4GlJdE3eEhooTiElBhMeRNDkKV8cFxaAEeZIcDZHOILJQeq2MaWikLBiGoSBlk/30OhDmZZ3ExhkwWIek9wKcnfv3e/7B9X3h0fHFff7f/+/fVBpMVMNGNbmzFDVvHfQs9O6Ne49ovTA0PeI5gOj3x3dU5GnusTjO+6uH4Et1Nu90B82mmH7z3Z4vgagjPvdk9xz9Vixfsooh61bQ8bo500Zgd8YNs/Q0A8+dcLg2Kb6egKIrqIE6nesX7SsRogFg6zwYYyxIpYfWMH1baT6H22khmaUGNwYI6xcgKNhYlodHA6MphTK7FUQ3Yo5T+oRr4Ota98J6IN0NQTfElsJzqMECmFrxfOKm+jPS8svHOm1BJDrDiwUkJRqpRc6uX7ll9guzi/1y0QoBLM6M/uFYpSTF20Lq9UW+N32h36ntdWyo3Z19yq4/rzhM3fLr6Arnz09d+1H6R1YX/3CX9/5AVBLAwQUAAIACADkec5Q0W4DBaABAABrBgAAKAAAAHVuaXZlcnNhbC1uby12aWRlby9odG1sX3NraW5fc2V0dGluZ3MuanONlM9vwiAUx+/+FQ27Lkaj6X7ctuiSJR6WzNuyA22ftZFCA7SzM/7vK2xVoDDlXco3n34f7xHeYRR1C6UoeowO+lvv3+y91kBpktdwa+skoJdKR4IUGayLEkhBATlIo5ANJgJO+vGM+JwR1a5J+658hWGI2MnMECufyD2+wgc2HvDLB+594nf/98go7Lcoo9VJLSWj45RRCVSOKeMl1gy6edHLrNGBWQP8ArrBKVim02U8f4hD5NnxPn6ezWcml7KywrRdsZyNE5zucs5qmoXyb9sKeHfpu5AdKYR8lVBeTmyTFQchIAtVc4IJToAYvhO9/kEt42FBDt0UopA9/TRVYdIVzmHQpeFpu4Z2XoNu3qkYchL2MuhEcAt8YLWYq7BAVtXVFRdYcZarjgzQeKnCixKGs4Lmf6knKrycOqyyDd24nhrjhPGsv73lRIXJnJuhS1wg65kx55ltPU+5DM0X32xwNOl93MLJuvLNBeITqU+8fqQ5k7Q/j3SHjdp/dJVjvgO+Zox0I7TLU0s9nqNPcyx4z5kGK3Ia1NgNGh1/AFBLAwQUAAIACADkec5QiRErV2kAAABuAAAAJQAAAHVuaXZlcnNhbC1uby12aWRlby9sb2NhbF9zZXR0aW5ncy54bWyzsa/IzVEoSy0qzszPs1Uy1DNQUkjNS85PycxLt1UKDXHTtVBSKC5JzEtJzMnPS7VVystXUrC347LJyU9OzAlOLSkBKixWKMhJrEwtCknNBTJKUv0Sc4Eq/VLLFTKdXcMUAsCSSvp2XABQSwMEFAACAAgA5XnOUKFW0cnnFwAAQCwAACAAAAB1bml2ZXJzYWwtbm8tdmlkZW8vdW5pdmVyc2FsLnBuZ+1ae1ySZ/sno4O1Zsu3w6rp1kG2WTozTRRh67ByGWxva+pEqVBpmXggNeSUm6u5SmqkSCns8O51LYUpS8QDmJakorythBwipAJbyEEJATn9oFXb531/h/9/H/94Ps/nvr/3fV3Xfd3X4b6e5y5/H7532ZK1SwAAwLKEfbv/DgDMt3kf5OKF3h7dR8Bc72se7u97dwLYg+t/9zaAmHcOvAMANFKXOo8s8Lb98/al4ACAF7t9zzxR7g8ZAEDoUMLudz48la5X3Dx3kpCunHLQW1Y3naw80DwvPxT7HXvDxlsHag69cAnolx/9ZszxV/3Ra26q0qqB2959reflrk1rXtn3ruloV+b7wN5XXx77kSah2SuEYGtS2iHFECKJYtAtDWcafjyorYk9xHtIghcqA4Kq7FKewGKaEgXDiI/v7jUS9dmo+V7pDLcel/wav0w4WOznWae09czc9HZ2kt7rl7QvdcI8ZpgybLG3Z4S33dXW6ekXOvv1fr4R8ovNnldZcqXC39tqX/aJI0DgtnByjUBvc/TMz65FbXFwe2mwrZR2PoIlGHZtWdPGes07r/8lW081SGLA3HzgemEeAJA+SPNTrkHDL3QuApyWvWa6ELHjldIAAICzS7UOjY31C/YOOdu5o2fkJBDqZfRiae55/u+LiQDAqVeSFggiepCxf6G7mqGQLAcAVOrFRLT4nNiA8YpuKgAKIjR7sqyRQICK6boZbPq1PcSjnIpBPhoAulHO2ygI0fbwbADLNYlR2n+hCx7rCecjrDFPyFqPrU5uD+P0g5R19BZHp2eaLnSa+BKSIY7CIGSe5yuHfYto2dvWMlaIT4PaoR230ha6Wc5eFsTZx3H2dVOdd6gnusktX+aKXYM+eTo7hj9fOXJOQZiJKF5p858hOsmrzXEp0jU4Ftfxsh8gL7fogwXWo1YmSXx9kTvYdTe4w7HYHeD6V0DORncNUs9SDkgOeWo22VxKjyuXo1hj/viPedSiI7d1063EaVJJeZK/0/4ZHuYehwkuzBzUUHXqKZxcC/PYi0H+UvW78LUTEeDSizaETVt2OkKjxjzRTZB+7EuZutA+4Xi8whhlCnZ8hq+bsJoCtaK3WJYJt5ivlMH6ej+3/Cg07dA0P2Oaf1vXp5vmCB6r9STWKpH1983pEFO46zP8Xn9bzfKYKH5u1YDMvrtz1patPk6B+h8+zx+YJJ/xWtR3acip1unWxU5dxzEVinADmjQU+Mi+2L05ErSMPFtHmVWUl43PsiupDlQsbuyoK+oz76q3uzI9EC1hlrAIHz+dfmeC9DPzw75sHOTIZRKKDnbf7cFZYdHm6qFYkSdaaj3A3NWtvPTg2R6VbA12OzgQov26kNdhHM0Ucj1tDnalTJ3u51nq0RQ384Q/j3tXH77KVkcOd7/+sPIBvm/IDLTXg27W7uvL8W+sL1YMbl7xBT1xJkonmfZvvGQMjwfffQucZV3xLdiAP6CxaUkX77AYKlZvgd1935+Bs7Kurr96kGZFwF8YEGiURJgw5CsjB8zI4zzXYOEghjzTfVZoQZBzCCisxNXmGLS7hdbPc953T4S7e+JEctYYDuX8pU0/OVkl/HDGwdetwacxV9jAvaYAt13oYmsvy8au0EJQs1SUi20UavdSyA7L/jgBInzq2yRT8LlJoBjHKeIk6Yvzme+/dzrEEObvEZE3H66tz2b/DRaNJw9zYqAy8BtvsYBflKuBqpHou/SUYJr2Z2hW7YlQq2Q6Eo809OczSP0FgVdE+swsVBEN3Sx3Jxr60VQ5I4UqSabe44s4tMyCb3+7P9E4rGRs8STvhhVRpJUOmSsltz9C7Ji8n8FP1p5KZfajRTNbn3hnZ/yvt4fA/iKjSy40lYdK7VAeLOqkuSVNBYqlPsQvrWu2/s263BZoHaZPPeitrg12nkU52UbZD8KhxtZbU15TX73MaVlCmPjy2AbNmksShv0LZ0nhzMimrhWI8h7Ld7/QyV8e7vi15Pj0CNfgz7s1tjbPHqtjOLTJAwWXOFyxGBLSRBQg9rFBIVlp3IoRmCRUAha9AQJp3Cc29mOahGZLIvacIoOC2HNs5hMSOUW0VsyHOaKtmOERWCnFMCViFNZeaU9PUYpbGxQ1bTBRXvxH9pKKgxW9aMcVR4Voq5IDujCNDAOXn5T8ueHwDQWrK3AW8jIF/yhTLrtu4seDgCu+xyP9yGPbrVrBrSw2FDNcLcpkQLDsSQ5orWYGEq07N17+RSM2NwMmLZQU7RWwHE0jyFckJU2ClDClZFtdM+W9dHodkAxnT8LLiEqlXW2c3JV+tpAiRV+VHYH/K4M/0rzQPetsOiHlBp3jh0vRpyA99JgnNlLK+uHKKfIWATOy/KfhnmsPiCekItQ2MDgPO4wfFYW283PgL0ycWr8x79OirKBISba1ukyNfi0GdGhbimStk1H2GMIaoUA+KICU/jTYmivqLamg9puvHhs0J8+3t+hxVBRIom0k9Wakgr+JpKlxI9POaQsRhjO426P54fLzk/L2UTs5iCY3I2Uyy4cqDidHIJlVTj8PFLW0f+3fF7JQJvf0INxcRBl2p9EsdMuNE27/m2UogUQfeBqPFMC3c1jLq9+v4QTWp4RpHCN00nsXB0nlznqYVS+ekcqzSFwUt2GETuGi8C9y3cMcIkwSxwOdxqWO2RtJD3p1BTkqTCqY2eaQ0kJF2hp5seRIzewXZMHg+HT1nfwrgQvAUPBCHKpiOEoYsvxJrNtuiiyvQq9XFIR8On6/UiMKeVgpCuqeuZ/YHh/dtlxS/w2dIvutf7IrXH5FXkQd1iM+3cHDDEM4+ERsnEE2NZWdrFWKKvpbc3WTM2/QXNV6reunheTmKCp/Ykonnq6DHrpE8/PXFzYRpVEfMHu3mYmDChZjnCYPdjwWEUsOx/Mb2SCaUaaNBpWP/kVfkS9VU0CPpo1AZcQK0VqavZi9ggrBwoHiEsywKGjHQ/zIDHIP00htOhHEHa1ak8b5FANbcd0e62E7bjAnknnxrIxqtS80vlFK6c2HQbUWgSI2aKkz6leZRRzxcts4cfCJ9wV4vc9+DUAwbJrErMu+mLat/EcI9sJ1URZ7FWwGCf/8GPbqg0GfFxlgZ1DNUTx9EM3RlBji2H6ToV7xtbnQ67QMyxTDfuPzRHfaRmeMTtCAQ2oTZ9DNrPHq0PvmmiYWt2F/kHDwmjoS71FHiKx7qliBL0dyw72hVTIBRhZMvykqnIn3BFFTBTAo76Dk94a/RJbA0nKFd1Ehp2T7xCttu/MFVKS6djHyszzxNlGoQNfUJmp4yBBlBWfBgpb2K1y61qMkKHWrMIxOQqi0fMjmx+bW9s87WRx0GsLQX/KRjrMAOWbzJvlzi9wln7vW7OVd4c+u04l+CmeUqW84mtNXKgcMX+aH8AYOjaRtMXSFO6J5mXZ0HoZk/sAAtE99SZCC5cN7MrD90VkaS58wxYgGbZOSUjFsaPB3sQ4BuW8DSmvpi5VakLM2Bv5F0fXfzLHrZbRevcjaN3vFG19oroQRbXUQYuF6EPVq4DyRJaOCN1D+Dx7k2XElSVv/Usw78Ul874pJ1LRyFmdvED3UxicpeviihkaGoyncXrxsuPbEeEvit8R4/kUXQ1sVataJ9NwRZMPo7fyJg8AU7dSMaKIQf01507fzpwzM7oPzKfFnEPlEVvrY7fkw2uv76yEz+UZt4s4tOiq6k3kVPxIFWqgp2/npidVU/tbSloVaZCNTXXypOEGlXcOWJ26HP9a4Lcend4+dAOnAq22M+twuS2OKVR8TaIwc1k46trC+kEzdseZDKrRBlJrJ/hpIL2SVlVFPIMVnucxXattgxlI+BQqOAO3SKBl4PcYz7WrNtVtt5N4mmYBuzCmC7fKeZu+GsQdTNr6V9EPgyUBB9iaN0l7rAKJ24jbkLetq7MFA/ylMLbK2REVr/9G1trGuXr4OD9XNyqhqxCRit5a/edZsmW2X3YEnB6NtNe1hCH/nJKFCXnID4uC5seQZSjrtDlRiHsBVB65CK6wHUaLZ1oyruugw/NaKCuO9/e30TsTlzZ0VL83UJOze3LXiI64h5l0zmvb1FVHtEtFBmjowR9eMzvo27NKq7PVZTSwRaaBA5Eq25viRpYzXkbvyv8V3wPpR62w4OV92nGk+nkZphjm+csWmqwdd4DB7cZAQ6vFF0342C5ts/eRGkBk8ddmCgVWwKmIKPeu1FouYEOF4C4WxD1vrx1sM6+UpWTw9kdKubxj40yt0osFALu7zuBV0HEUAn9y8AXQZVCXzGsoOb4zzwyOlFEO+NzDpTkTq+mSi0OnrhYSN/Vko84PkXVFZHdzaFOtsO5fCTVxvtf6hpBhs3N0OqGc8+yvaKp17gGRGTltGih/p7sRmxQ+P1mPq+9OfuA3B35m4Ievo79doFw+s2fwxl31o7M0jhQPiSltMemFHRhPM/5fGVBHamhanSyi9lSmNy4dxDfemBPsxcDjEMqWbwGNQ0jWDE6S8F2YUh3QHqTB40FWSoEiTXPuxh+9ADEwW15TouYMHdYM4/m2CJur5yfZRw3sfBqFjkzisggX2KHUh/riK9yT1jfrBkjay1t4r/xp54MBjcewGpXYmezw7pBGiK1nKXejeD4d/3T4xNN7OBD/E1QApza77+L4EJqEGcpZHtkCf53TLR+ovHyPxFcgG8uQSd0efboOJY/US/wAWQUpoz7DfmkTaUeo3jXwqFbVNt/cnZVf7SRVGgc/BFlrc9zMU5sbHeDjOT3sNlL0NL4Fop6zb8C+G451K2fOg3nHIrPMzN5puuVPPOe48Y0C7CH8fNFFE+4FB/YTzTrB/V5kK6ZIMje4+UjUg5D9ihHbLxCe04KQLSu0EX2KmlPdOtc2sgWKyCN+9dnwA9dwsVnJCOec6haOEZc5bDqCjZAH5KMmQqp6xp+lv6Z3zuIqmjVbQKG7nq9T4lbe5xKrInpGi5z53Ki2djvCpM30+LOkY9SXBOYs97dH4SgVSPVBeCsSzW43sx7As9oxkb5d2BlzqrQIUf6kC2sNYvsjSsZCsuV85q3XebEd+g3CCRswERR18fc30V8GEHZp7sc9j3LOS7JSxlFUNFyOQoJ7cqUVm+AD/unsZpVBRTajxFYKnCT+fC02ny9Q0n29aOyXilcVJgxd+r/1P8D1vtTn7n3WQtzQ1b/hjjzlFpbd1plaiNaLljLcebb/zRH5A+F7vzPSMJ5o4Td/orV/Dtz2tSPlvmrSUrZjzEXVZZPhfRv/vVa2XJe7eSzZv4RrL/JstrqcaoZwkrzr/l8KWhrFyDz+lp/3RWzd794Dme5328xEGLPERArz+qslbXn99+g8gaYE72DMV7Kv4jTfZ/cG4QpUR65uJ3avydr49z1dzAxb4pAH8bbmXO+D9t+eAOWAOmAPmgDlgDpgD5oA5YA6YA+aAOWAOmAPmgP//wOh+XwsQrgvwmAJ4ae7q608+MbUg/scvTX8CqgTyVLeSbLtJeXz7rNFzLRxCVCKc091W528S88KJG33ZVbIwzkPDjY77SW6zMZ6o0UKJPMGDHKpZY1Mna6oNFZbNPsnybgS7GSj5mSW5iPR+RTZx8KzQUnnW6GpEPWDT6vojBhoVr5hxT0ZW3hKFJZ5qY664bAd2YtMgqAq9oZq10Svg6evEGToZvW5zexr+QDHHgi7SPSwqEjnX+xaK3KOyvmSzYorFEn6sybzUg58yLwJgp85u1wRAMmoldrQfANDpeM3kWOx0cOM0WuRKm9DehiLdhX17sRCzri3HqyXrO38SedOkFKH6iI9QeUAAYDSgVLlXpWQpImDaHzspwZ6lZSfQvByvhqCLnVA/j3uywg5OWuDGfhd+5N+7JS86D5oDPY938PpRR/8dDF9hk5Q7HuSs8+5IAO9Fp9JlDKa0bQoaJXWkatJdNyTOX7oD3OMoiu0qxXNO7lAuKaV00MlKg3fujgAny26C5dDberBy35WflkyV577QGaAMKz971mMReiTdKE+b52jbyGC4q80zG1Y/pnTTqaM39iG5Fdq+mawiq3CldblNp7N/B3NwhDpBzdu9+pSsDleUmlRlnUwc7W9TM4/7tIFXaf2h1smhp4wOqerWScHvKsD+AsU/EgoySdbq1H6oxP+MwpV7Ox7oni1xS2AOTbGCjkjIaBKXOLZuuh+J4CfXyii1qeSv0D6SKSrPI6OTl0uxOD1fF8kXAgCG7gY/T7ZnXCJIWx6AWDLh3/Xzvp3ZHVeY8iYxsYysp+3fuIUaB42eto0w36qxiFrFYPxkPRpLeNSKfTjqB+MuLK5I0FzpZMl+t5VIIpho2NarlOJ+Fs1qSBy915bJPOrjm6CSGEe0SgakcZyymP7rU9Uvdkb1sEpK8z7NW3az/Ib/Tf9uIjE22MgEs9Ehjm2sTdWBy0XUdAwjseqqBaNxA4+y35Zk2HcfrqrN1NiNG6IjeQ0OCM0y4OIVIEphHrbxHDja3BoUHMkVkHVDlnK7vfLiFrpcGsMCY8drJtHSHVzBPyWNXkOExJmolPfDczUQfsuMWPTUFiTLnFEZkdm2dPQYdrXNXH56WLr2MK6QcjT8NVZh4knM8G45shMJCyO356xWB14YFkZEfgOWf2wl8diMMnLVQKtUNNIXv4DM1NW8ylDyWWhaZpYdx1G2DrZrsr9AiDQR3AZws6in49bsr5nTLiw/+6mt1pa5Do5Dn+4Hbj6FfR4Tcot1dGxraRVH6xDv/nVtuui3Kz+lfobH7oeELMb8MzdklPqQ0Wv1tzEKCboSs+vWb6368dajn26X5Hxr2TxyUKWtXs8RSBp7t3GdfFm4ksMR1XtszFRe2yi5AZ+bMR2k3Iq74HOtPX4UzOCHaU+9BLLDpO3LDplHOBBaHyKW9s6GCNCrB8YbGQ+uHutfqYpaBbJRdbAbHejdGqXF8SA+WpIZIslh75Z49yC3VEhmyQ6vtlEHSpDaZEzBC1SRsUVRd4eAhvdkaIDdON9yjZtN5hAxLT59CFZYSXnOdXxVUhxI/Ms6/86YHvk1VQUDAs3n9Y03iZEJcIm4vLyQ8he+MZYHxLVHglj820MPvyO84Hw8Jm5/MSWrioWftJyzdFSBi37Lb0PkX0d8X++NVTW+/+0HWt8luwesIvXTEDKywRQ4plspqbs1tPlI0ZtX0NBBkqGYjYFhCLqh4fFZc3uW9A4EG+qoSagZ3KYbmuXnVIoGa1qTZz+0rrFFiDIqlGtt9Haybq8L4xIFbqK3U4MiOZkhxspUUpfP5vHhSSbZjqPMPAHLs6+o39i8DAAYOZsKJNdPVfKjPw7354r8KF1bcr7ibHyHkYek7y/jcN3v3cS6uEQpjVRzvS3b2XDhcqaGLxa3NlVM3puUiw9SGh5eJixzjpd/vSXSWktwTT8A+190SAsbQJ9ollAM/bPcCr6xph0j6yWU8EYOPlG3vtgrhim2LbP4mbvDpKfgi1E4C2512V7qAnLiJjbuBWfUWEWwEHrDbdkoZxCFzM4Y92CRYDRtseJA1VVHrjp9PqwCtEvqCCK4NGX7BCzrkPPKngpzzSYw81gsdvxyPY5UK0OgR7q8ecPsDQtFiyi8kecRkpOUEilDxndUlqXvjMfa71oLO+rgSLGLmnaJlRmUKsEpdqlgQ1vThYWvUDtWXbcErtQllKUOe9PTaKpK+zYH80NWUb/hqQYXQq0Pty4iX/cZbwfQfa1FMlml/MOB/YTUTiGsDU0eJLi+cH//h0N91mncaDJKvILhDqkoRqqrq6ibdzln8gm5RX/NMZ6HLPsN/ZncN+QP/p3eoVLPVaFjaHXHl6z/PnGNdytn+7qtnvurm+NM61Mw0g55iDezwoDk4FIKxWeF1+d7c7ztZKCNBHS7hp+nXonrEb35nS55peyk9WOYxkEeo/N0Y/aCE8XPsuxmyo7s1d4EjLCnHjOOU3+ifBxvoUqW+s4Kx1l2fgDvSJecJiuwrmWZf6GUue49AlOI6b4DCOIrpXzVqdyk9LY6p8H16Hv3YkfdEM5ja/8/fnsFE106lHJ03rM7qlC3bVxf++z+qipVOSudgXubqpx9corJ5NH4rsAW+YarBN//Hmn0g5nrKLN18gXertOOy1UsO1yFEdgHcqG+S7TyRb6R1tf0zDOe6/hTNuFh3ro1HQWXvRoHABL2wHezdx7+9L8AUEsDBBQAAgAIAOV5zlANc9U7TAAAAGoAAAAkAAAAdW5pdmVyc2FsLW5vLXZpZGVvL3VuaXZlcnNhbC5wbmcueG1ss7GvyM1RKEstKs7Mz7NVMtQzULK34+WyKShKLctMLVeoAIoBBSFASaHSVsnMCMEtz0wpybBVsrREEstIzUzPKLFVMjcxgQvqA40EAFBLAQIAABQAAgAIALJUk0/W9W53OQMAAFkJAAAdAAAAAAAAAAEAAAAAAAAAAAB1bml2ZXJzYWwtbm8tdmlkZW8vcGxheWVyLnhtbFBLAQIAABQAAgAIAOR5zlANHO9AOQUAADAUAAAmAAAAAAAAAAEAAAAAAHQDAAB1bml2ZXJzYWwtbm8tdmlkZW8vY29tbW9uX21lc3NhZ2VzLmxuZ1BLAQIAABQAAgAIAOR5zlDFTWnbpAAAAH4BAAA3AAAAAAAAAAEAAAAAAPEIAAB1bml2ZXJzYWwtbm8tdmlkZW8vcGxheWJhY2tfYW5kX25hdmlnYXRpb25fc2V0dGluZ3MueG1sUEsBAgAAFAACAAgA5HnOUOVo6G+uBAAAohgAADAAAAAAAAAAAQAAAAAA6gkAAHVuaXZlcnNhbC1uby12aWRlby9mbGFzaF9wdWJsaXNoaW5nX3NldHRpbmdzLnhtbFBLAQIAABQAAgAIAOR5zlBgoSsEZAMAAKoMAAAqAAAAAAAAAAEAAAAAAOYOAAB1bml2ZXJzYWwtbm8tdmlkZW8vZmxhc2hfc2tpbl9zZXR0aW5ncy54bWxQSwECAAAUAAIACADkec5Qe4N3bKoEAAAsGAAALwAAAAAAAAABAAAAAACSEgAAdW5pdmVyc2FsLW5vLXZpZGVvL2h0bWxfcHVibGlzaGluZ19zZXR0aW5ncy54bWxQSwECAAAUAAIACADkec5Q0W4DBaABAABrBgAAKAAAAAAAAAABAAAAAACJFwAAdW5pdmVyc2FsLW5vLXZpZGVvL2h0bWxfc2tpbl9zZXR0aW5ncy5qc1BLAQIAABQAAgAIAOR5zlCJEStXaQAAAG4AAAAlAAAAAAAAAAEAAAAAAG8ZAAB1bml2ZXJzYWwtbm8tdmlkZW8vbG9jYWxfc2V0dGluZ3MueG1sUEsBAgAAFAACAAgA5XnOUKFW0cnnFwAAQCwAACAAAAAAAAAAAAAAAAAAGxoAAHVuaXZlcnNhbC1uby12aWRlby91bml2ZXJzYWwucG5nUEsBAgAAFAACAAgA5XnOUA1z1TtMAAAAagAAACQAAAAAAAAAAQAAAAAAQDIAAHVuaXZlcnNhbC1uby12aWRlby91bml2ZXJzYWwucG5nLnhtbFBLBQYAAAAACgAKAGADAADOMgAAAAA="/>
  <p:tag name="ISPRING_LMS_API_VERSION" val="SCORM 1.2"/>
  <p:tag name="ISPRING_ULTRA_SCORM_COURCE_TITLE" val="CEV70865_Tactical_Entry_LOGO"/>
  <p:tag name="ISPRING_CMI5_LAUNCH_METHOD" val="any window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CLOUDFOLDERID" val="1"/>
  <p:tag name="ISPRINGONLINEFOLDERID" val="1"/>
  <p:tag name="ISPRING_OUTPUT_FOLDER" val="[[&quot;\u0018{\uFFFD\uFFFD{4C164EFE-55ED-4573-8385-AFC332AEAD2A}&quot;,&quot;S:\\Current Productions\\ALT Tag PPTs\\RRTL (Really Ready to Load)&quot;]]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universal-no-video&quot;},&quot;advancedSettings&quot;:{&quot;enableTextAllocation&quot;:&quot;T_TRUE&quot;,&quot;viewingFromLocalDrive&quot;:&quot;T_TRUE&quot;,&quot;contentScale&quot;:75,&quot;contentScaleMode&quot;:&quot;SCALE&quot;},&quot;accessibilitySettings&quot;:{&quot;enabled&quot;:&quot;T_FALSE&quot;},&quot;compressionSettings&quot;:{&quot;imageSettings&quot;:{&quot;jpegQuality&quot;:70,&quot;optimizeImageForResolution&quot;:&quot;T_FALSE&quot;},&quot;audioQuality&quot;:70,&quot;videoQuality&quot;:65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}"/>
  <p:tag name="ISPRING_SCORM_RATE_QUIZZES" val="0"/>
  <p:tag name="ISPRING_CURRENT_PLAYER_ID" val="universal-no-video"/>
  <p:tag name="ISPRING_PRESENTATION_TITLE" val="CEV70865_Tactical_Entry_LOGO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5028</TotalTime>
  <Words>2387</Words>
  <Application>Microsoft Macintosh PowerPoint</Application>
  <PresentationFormat>On-screen Show (4:3)</PresentationFormat>
  <Paragraphs>464</Paragraphs>
  <Slides>60</Slides>
  <Notes>60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60</vt:i4>
      </vt:variant>
    </vt:vector>
  </HeadingPairs>
  <TitlesOfParts>
    <vt:vector size="64" baseType="lpstr">
      <vt:lpstr>Arial</vt:lpstr>
      <vt:lpstr>Calibri</vt:lpstr>
      <vt:lpstr>Wingdings</vt:lpstr>
      <vt:lpstr>Office Theme</vt:lpstr>
      <vt:lpstr>Tactical Entry</vt:lpstr>
      <vt:lpstr>Objectives</vt:lpstr>
      <vt:lpstr>Main Menu</vt:lpstr>
      <vt:lpstr>Introduction</vt:lpstr>
      <vt:lpstr>Law Enforcement</vt:lpstr>
      <vt:lpstr>Law Enforcement</vt:lpstr>
      <vt:lpstr>Legal Justification</vt:lpstr>
      <vt:lpstr>Tactical Entry</vt:lpstr>
      <vt:lpstr>Tactical Entry</vt:lpstr>
      <vt:lpstr>Goals of Tactical Entry</vt:lpstr>
      <vt:lpstr>Goals of Tactical Entry</vt:lpstr>
      <vt:lpstr>Tactical Thinking</vt:lpstr>
      <vt:lpstr>Tactical Thinking</vt:lpstr>
      <vt:lpstr>Tactical Entry</vt:lpstr>
      <vt:lpstr>Tactical Entry</vt:lpstr>
      <vt:lpstr>Tactical Body Armor</vt:lpstr>
      <vt:lpstr>Tactical Body Armor</vt:lpstr>
      <vt:lpstr>Tactical Masks</vt:lpstr>
      <vt:lpstr>Tactical Gloves</vt:lpstr>
      <vt:lpstr>Tactical Shields</vt:lpstr>
      <vt:lpstr>Play iCEV Video</vt:lpstr>
      <vt:lpstr>Methods of Entry</vt:lpstr>
      <vt:lpstr>Tactical Entry Approach</vt:lpstr>
      <vt:lpstr>Tactical Entry</vt:lpstr>
      <vt:lpstr>Dynamic Entry</vt:lpstr>
      <vt:lpstr>Dynamic Entry</vt:lpstr>
      <vt:lpstr>Deliberate Entry</vt:lpstr>
      <vt:lpstr>Deliberate Entry</vt:lpstr>
      <vt:lpstr>Ruse Entry</vt:lpstr>
      <vt:lpstr>Ruse Entry</vt:lpstr>
      <vt:lpstr>Breaching</vt:lpstr>
      <vt:lpstr>Breaching</vt:lpstr>
      <vt:lpstr>Manual Breaching</vt:lpstr>
      <vt:lpstr>Mechanical Breaching</vt:lpstr>
      <vt:lpstr>Ballistic Breaching</vt:lpstr>
      <vt:lpstr>Explosive Breaching</vt:lpstr>
      <vt:lpstr>Thermal Breaching</vt:lpstr>
      <vt:lpstr>Door Entry Techniques</vt:lpstr>
      <vt:lpstr>Door Entry Techniques</vt:lpstr>
      <vt:lpstr>Crisscross Entry</vt:lpstr>
      <vt:lpstr>Crisscross Entry</vt:lpstr>
      <vt:lpstr>Buttonhook Entry</vt:lpstr>
      <vt:lpstr>Buttonhook Entry</vt:lpstr>
      <vt:lpstr>Combination Entry</vt:lpstr>
      <vt:lpstr>Combination Entry</vt:lpstr>
      <vt:lpstr>Alternatives to Tactical Entry</vt:lpstr>
      <vt:lpstr>Searching and Clearing</vt:lpstr>
      <vt:lpstr>Searching</vt:lpstr>
      <vt:lpstr>Clearing</vt:lpstr>
      <vt:lpstr>Searching &amp; Clearing</vt:lpstr>
      <vt:lpstr>Searching &amp; Clearing</vt:lpstr>
      <vt:lpstr>Searching &amp; Clearing</vt:lpstr>
      <vt:lpstr>Searching &amp; Clearing</vt:lpstr>
      <vt:lpstr>Searching &amp; Clearing</vt:lpstr>
      <vt:lpstr>Security</vt:lpstr>
      <vt:lpstr>Searching &amp; Clearing Tools</vt:lpstr>
      <vt:lpstr>Play iCEV Video</vt:lpstr>
      <vt:lpstr>Resources</vt:lpstr>
      <vt:lpstr>PowerPoint® Acknowledgements</vt:lpstr>
      <vt:lpstr>Video Acknowledgements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CEV70865_Tactical_Entry_LOGO</dc:title>
  <dc:creator>Amy Hogan</dc:creator>
  <cp:lastModifiedBy>Microsoft Office User</cp:lastModifiedBy>
  <cp:revision>215</cp:revision>
  <cp:lastPrinted>2017-06-02T14:10:50Z</cp:lastPrinted>
  <dcterms:created xsi:type="dcterms:W3CDTF">2017-05-16T15:50:29Z</dcterms:created>
  <dcterms:modified xsi:type="dcterms:W3CDTF">2020-12-11T17:12:01Z</dcterms:modified>
</cp:coreProperties>
</file>