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2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2"/>
  </p:normalViewPr>
  <p:slideViewPr>
    <p:cSldViewPr snapToGrid="0" snapToObjects="1">
      <p:cViewPr varScale="1">
        <p:scale>
          <a:sx n="148" d="100"/>
          <a:sy n="148" d="100"/>
        </p:scale>
        <p:origin x="6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9320c5e715_2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g9320c5e715_2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9320c5e715_2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9320c5e715_2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9320c5e715_2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9320c5e715_2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9320c5e71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9320c5e715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🍐 This is a Pear Deck Text Slide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🍐 To edit the type of question, go back to the "Ask Students a Question" in the Pear Deck sidebar.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9320c5e715_2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9320c5e715_2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9320c5e715_2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🍐 This is a Pear Deck Text Slide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🍐 To edit the type of question, go back to the "Ask Students a Question" in the Pear Deck sidebar.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9320c5e715_2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9320c5e715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9320c5e715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9320c5e715_2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g9320c5e715_2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9320c5e715_2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g9320c5e715_2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9320c5e71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9320c5e715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🍐 This is a Pear Deck Text Slide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🍐 To edit the type of question, go back to the "Ask Students a Question" in the Pear Deck sidebar.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9320c5e715_2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g9320c5e715_2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9320c5e715_2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9320c5e715_2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9320c5e715_2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9320c5e715_2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9320c5e715_2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g9320c5e715_2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9320c5e715_2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g9320c5e715_2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9320c5e715_2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g9320c5e715_2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9320c5e715_2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g9320c5e715_2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9320c5e715_2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g9320c5e715_2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9320c5e715_2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g9320c5e715_2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9320c5e715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9320c5e715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🍐 This is a Pear Deck Text Slide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🍐 To edit the type of question, go back to the "Ask Students a Question" in the Pear Deck sidebar.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9320c5e715_2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rgbClr val="00808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Speeding on the highway</a:t>
            </a:r>
            <a:endParaRPr sz="1400" i="1">
              <a:solidFill>
                <a:srgbClr val="00808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rgbClr val="00808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 matches description of stolen vehicle</a:t>
            </a:r>
            <a:endParaRPr sz="1400" i="1">
              <a:solidFill>
                <a:srgbClr val="00808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rgbClr val="00808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911 caller reports reckless driver</a:t>
            </a:r>
            <a:endParaRPr sz="1400" i="1">
              <a:solidFill>
                <a:srgbClr val="00808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rgbClr val="00808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Theft of gas with description and plates of vehicle</a:t>
            </a:r>
            <a:endParaRPr sz="1400" i="1">
              <a:solidFill>
                <a:srgbClr val="00808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rgbClr val="00808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 swerving outside of single lane</a:t>
            </a:r>
            <a:endParaRPr sz="1400" i="1">
              <a:solidFill>
                <a:srgbClr val="00808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rgbClr val="00808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Driver throws cigarette out window</a:t>
            </a:r>
            <a:endParaRPr sz="1400" i="1">
              <a:solidFill>
                <a:srgbClr val="00808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rgbClr val="00808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Headlight out at nighttime </a:t>
            </a:r>
            <a:endParaRPr sz="1400" i="1">
              <a:solidFill>
                <a:srgbClr val="00808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5" name="Google Shape;145;g9320c5e715_2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9320c5e715_2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9320c5e715_2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9320c5e715_2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g9320c5e715_2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9320c5e71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9320c5e71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9320c5e7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9320c5e7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938997866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938997866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" descr="Image result for dps trooper traffic stop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3727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>
            <a:off x="1062318" y="3205765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Times New Roman"/>
              <a:buNone/>
              <a:defRPr sz="45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5" descr="Image result for cop lights"/>
          <p:cNvPicPr preferRelativeResize="0"/>
          <p:nvPr/>
        </p:nvPicPr>
        <p:blipFill rotWithShape="1">
          <a:blip r:embed="rId2">
            <a:alphaModFix/>
          </a:blip>
          <a:srcRect t="12786" b="16892"/>
          <a:stretch/>
        </p:blipFill>
        <p:spPr>
          <a:xfrm>
            <a:off x="6815138" y="0"/>
            <a:ext cx="2328862" cy="56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5" descr="Image result for cop lights"/>
          <p:cNvPicPr preferRelativeResize="0"/>
          <p:nvPr/>
        </p:nvPicPr>
        <p:blipFill rotWithShape="1">
          <a:blip r:embed="rId2">
            <a:alphaModFix/>
          </a:blip>
          <a:srcRect t="12786" b="16892"/>
          <a:stretch/>
        </p:blipFill>
        <p:spPr>
          <a:xfrm>
            <a:off x="4543425" y="-8545"/>
            <a:ext cx="2271713" cy="56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5" descr="Image result for cop lights"/>
          <p:cNvPicPr preferRelativeResize="0"/>
          <p:nvPr/>
        </p:nvPicPr>
        <p:blipFill rotWithShape="1">
          <a:blip r:embed="rId2">
            <a:alphaModFix/>
          </a:blip>
          <a:srcRect t="12786" b="16892"/>
          <a:stretch/>
        </p:blipFill>
        <p:spPr>
          <a:xfrm>
            <a:off x="2271713" y="2143"/>
            <a:ext cx="2271713" cy="56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5" descr="Image result for cop lights"/>
          <p:cNvPicPr preferRelativeResize="0"/>
          <p:nvPr/>
        </p:nvPicPr>
        <p:blipFill rotWithShape="1">
          <a:blip r:embed="rId2">
            <a:alphaModFix/>
          </a:blip>
          <a:srcRect t="12786" b="16892"/>
          <a:stretch/>
        </p:blipFill>
        <p:spPr>
          <a:xfrm>
            <a:off x="0" y="0"/>
            <a:ext cx="2271713" cy="564776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0" y="443277"/>
            <a:ext cx="91440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0" y="1437449"/>
            <a:ext cx="8560398" cy="3706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4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dontchangethislink.peardeckmagic.zone?eyJ0eXBlIjoiZ29vZ2xlLXNsaWRlcy1hZGRvbi1yZXNwb25zZS1mb290ZXIiLCJsYXN0RWRpdGVkQnkiOiIxMTA2NTQ0NjgzODIxNTA4NDgxMDciLCJwcmVzZW50YXRpb25JZCI6IjFlallzOTlsOElQbER4Y2MweEUzY0U4czFhYnBVcmhBU0lCa1dUQ1FFaTBjIiwiY29udGVudElkIjoiY3VzdG9tLXJlc3BvbnNlLWZyZWVSZXNwb25zZS10ZXh0Iiwic2xpZGVJZCI6Imc5MzIwYzVlNzE1XzBfMTMiLCJjb250ZW50SW5zdGFuY2VJZCI6IjFlallzOTlsOElQbER4Y2MweEUzY0U4czFhYnBVcmhBU0lCa1dUQ1FFaTBjLzUwYzRiOGRhLTVkNGUtNGIxNS1iOTIyLWIxNDkyN2MxZDAyYyJ9pearId=magic-pear-metadata-identifier" TargetMode="External"/><Relationship Id="rId5" Type="http://schemas.openxmlformats.org/officeDocument/2006/relationships/image" Target="../media/image5.png"/><Relationship Id="rId4" Type="http://schemas.openxmlformats.org/officeDocument/2006/relationships/hyperlink" Target="http://dontchangethislink.peardeckmagic.zone?eyJ0eXBlIjoiZnJlZVJlc3BvbnNlLXRleHQiLCJkcmFnZ2FibGVzIjpbeyJpZCI6ImRyYWdnYWJsZTAiLCJ0eXBlIjoiaWNvbiIsImljb24iOnsiaWQiOiJkZWZhdWx0LWNpcmNsZSJ9LCJjb2xvciI6IiNENTFEMjgifV0sImRyYWdnYWJsZVNpemUiOjEyLjU1LCJlbWJlZGRhYmxlVXJsIjoiaHR0cHM6Ly8iLCJhbnN3ZXJzIjpbXX0=pearId=magic-pear-shape-identifier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dontchangethislink.peardeckmagic.zone?eyJ0eXBlIjoiZ29vZ2xlLXNsaWRlcy1hZGRvbi1yZXNwb25zZS1mb290ZXIiLCJsYXN0RWRpdGVkQnkiOiIxMTA2NTQ0NjgzODIxNTA4NDgxMDciLCJwcmVzZW50YXRpb25JZCI6IjFlallzOTlsOElQbER4Y2MweEUzY0U4czFhYnBVcmhBU0lCa1dUQ1FFaTBjIiwiY29udGVudElkIjoiY3VzdG9tLXJlc3BvbnNlLWZyZWVSZXNwb25zZS10ZXh0Iiwic2xpZGVJZCI6Imc5MzIwYzVlNzE1XzJfMTI4IiwiY29udGVudEluc3RhbmNlSWQiOiIxZWpZczk5bDhJUGxEeGNjMHhFM2NFOHMxYWJwVXJoQVNJQmtXVENRRWkwYy85MjE1NjI2OS0yZjA5LTQyMGUtODQ3ZC02MmVjYzRiM2Y1YTMifQ==pearId=magic-pear-metadata-identifier" TargetMode="External"/><Relationship Id="rId5" Type="http://schemas.openxmlformats.org/officeDocument/2006/relationships/image" Target="../media/image5.png"/><Relationship Id="rId4" Type="http://schemas.openxmlformats.org/officeDocument/2006/relationships/hyperlink" Target="http://dontchangethislink.peardeckmagic.zone?eyJ0eXBlIjoiZnJlZVJlc3BvbnNlLXRleHQiLCJkcmFnZ2FibGVzIjpbeyJpZCI6ImRyYWdnYWJsZTAiLCJ0eXBlIjoiaWNvbiIsImljb24iOnsiaWQiOiJkZWZhdWx0LWNpcmNsZSJ9LCJjb2xvciI6IiNENTFEMjgifV0sImRyYWdnYWJsZVNpemUiOjEyLjU1LCJlbWJlZGRhYmxlVXJsIjoiaHR0cHM6Ly8iLCJhbnN3ZXJzIjpbXX0=pearId=magic-pear-shape-identifier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dontchangethislink.peardeckmagic.zone?eyJ0eXBlIjoiZnJlZVJlc3BvbnNlLXRleHQiLCJkcmFnZ2FibGVzIjpbeyJpZCI6ImRyYWdnYWJsZTAiLCJ0eXBlIjoiaWNvbiIsImljb24iOnsiaWQiOiJkZWZhdWx0LWNpcmNsZSJ9LCJjb2xvciI6IiNENTFEMjgifV0sImRyYWdnYWJsZVNpemUiOjEyLjU1LCJlbWJlZGRhYmxlVXJsIjoiaHR0cHM6Ly8iLCJhbnN3ZXJzIjpbXX0=pearId=magic-pear-shape-identifier" TargetMode="Externa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hyperlink" Target="http://dontchangethislink.peardeckmagic.zone?eyJ0eXBlIjoiZ29vZ2xlLXNsaWRlcy1hZGRvbi1yZXNwb25zZS1mb290ZXIiLCJsYXN0RWRpdGVkQnkiOiIxMTA2NTQ0NjgzODIxNTA4NDgxMDciLCJwcmVzZW50YXRpb25JZCI6IjFlallzOTlsOElQbER4Y2MweEUzY0U4czFhYnBVcmhBU0lCa1dUQ1FFaTBjIiwiY29udGVudElkIjoiY3VzdG9tLXJlc3BvbnNlLWZyZWVSZXNwb25zZS10ZXh0Iiwic2xpZGVJZCI6Imc5MzIwYzVlNzE1XzBfMjkiLCJjb250ZW50SW5zdGFuY2VJZCI6IjFlallzOTlsOElQbER4Y2MweEUzY0U4czFhYnBVcmhBU0lCa1dUQ1FFaTBjLzAwNjExODJjLTJhOGYtNGI0Ny05MjhiLTkxMWViYzIzYWE1NiJ9pearId=magic-pear-metadata-identifier" TargetMode="Externa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ontchangethislink.peardeckmagic.zone?eyJ0eXBlIjoiZnJlZVJlc3BvbnNlLXRleHQiLCJkcmFnZ2FibGVzIjpbeyJpZCI6ImRyYWdnYWJsZTAiLCJ0eXBlIjoiaWNvbiIsImljb24iOnsiaWQiOiJkZWZhdWx0LWNpcmNsZSJ9LCJjb2xvciI6IiNENTFEMjgifV0sImRyYWdnYWJsZVNpemUiOjEyLjU1LCJlbWJlZGRhYmxlVXJsIjoiaHR0cHM6Ly8iLCJhbnN3ZXJzIjpbXX0=pearId=magic-pear-shape-identifier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dontchangethislink.peardeckmagic.zone?eyJ0eXBlIjoiZ29vZ2xlLXNsaWRlcy1hZGRvbi1yZXNwb25zZS1mb290ZXIiLCJsYXN0RWRpdGVkQnkiOiIxMTA2NTQ0NjgzODIxNTA4NDgxMDciLCJwcmVzZW50YXRpb25JZCI6IjFlallzOTlsOElQbER4Y2MweEUzY0U4czFhYnBVcmhBU0lCa1dUQ1FFaTBjIiwiY29udGVudElkIjoiY3VzdG9tLXJlc3BvbnNlLWZyZWVSZXNwb25zZS10ZXh0Iiwic2xpZGVJZCI6Imc5MzIwYzVlNzE1XzBfMzciLCJjb250ZW50SW5zdGFuY2VJZCI6IjFlallzOTlsOElQbER4Y2MweEUzY0U4czFhYnBVcmhBU0lCa1dUQ1FFaTBjLzRiN2ZjYWFkLWVmYzQtNDg2MC05ZTlmLWI4OWRjYzQwOTZhNSJ9pearId=magic-pear-metadata-identifier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dontchangethislink.peardeckmagic.zone?eyJ0eXBlIjoiZ29vZ2xlLXNsaWRlcy1hZGRvbi1yZXNwb25zZS1mb290ZXIiLCJsYXN0RWRpdGVkQnkiOiIxMTA2NTQ0NjgzODIxNTA4NDgxMDciLCJwcmVzZW50YXRpb25JZCI6IjFlallzOTlsOElQbER4Y2MweEUzY0U4czFhYnBVcmhBU0lCa1dUQ1FFaTBjIiwiY29udGVudElkIjoiY3VzdG9tLXJlc3BvbnNlLWZyZWVSZXNwb25zZS10ZXh0Iiwic2xpZGVJZCI6Imc5MzIwYzVlNzE1XzJfOTAiLCJjb250ZW50SW5zdGFuY2VJZCI6IjFlallzOTlsOElQbER4Y2MweEUzY0U4czFhYnBVcmhBU0lCa1dUQ1FFaTBjLzE4ODliZjI2LTMwNTAtNDFkMy05MWFiLWFlOWNmZDhhZmIyNSJ9pearId=magic-pear-metadata-identifier" TargetMode="External"/><Relationship Id="rId5" Type="http://schemas.openxmlformats.org/officeDocument/2006/relationships/image" Target="../media/image5.png"/><Relationship Id="rId4" Type="http://schemas.openxmlformats.org/officeDocument/2006/relationships/hyperlink" Target="http://dontchangethislink.peardeckmagic.zone?eyJ0eXBlIjoiZnJlZVJlc3BvbnNlLXRleHQiLCJkcmFnZ2FibGVzIjpbeyJpZCI6ImRyYWdnYWJsZTAiLCJ0eXBlIjoiaWNvbiIsImljb24iOnsiaWQiOiJkZWZhdWx0LWNpcmNsZSJ9LCJjb2xvciI6IiNENTFEMjgifV0sImRyYWdnYWJsZVNpemUiOjEyLjU1LCJlbWJlZGRhYmxlVXJsIjoiaHR0cHM6Ly8iLCJhbnN3ZXJzIjpbXX0=pearId=magic-pear-shape-identifie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5"/>
          <p:cNvSpPr txBox="1">
            <a:spLocks noGrp="1"/>
          </p:cNvSpPr>
          <p:nvPr>
            <p:ph type="ctrTitle"/>
          </p:nvPr>
        </p:nvSpPr>
        <p:spPr>
          <a:xfrm>
            <a:off x="1062318" y="4074459"/>
            <a:ext cx="6858000" cy="92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Times New Roman"/>
              <a:buNone/>
            </a:pPr>
            <a:r>
              <a:rPr lang="en" sz="5000"/>
              <a:t>Traffic Stops</a:t>
            </a:r>
            <a:endParaRPr sz="5000"/>
          </a:p>
        </p:txBody>
      </p:sp>
      <p:pic>
        <p:nvPicPr>
          <p:cNvPr id="128" name="Google Shape;128;p25" descr="Image result for cop hit by ca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60933" y="147034"/>
            <a:ext cx="2118771" cy="1273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5" descr="Related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336" y="147034"/>
            <a:ext cx="2120474" cy="1598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4"/>
          <p:cNvSpPr txBox="1">
            <a:spLocks noGrp="1"/>
          </p:cNvSpPr>
          <p:nvPr>
            <p:ph type="title"/>
          </p:nvPr>
        </p:nvSpPr>
        <p:spPr>
          <a:xfrm>
            <a:off x="0" y="443277"/>
            <a:ext cx="91440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r>
              <a:rPr lang="en" sz="3000" u="sng"/>
              <a:t>Vehicle Positioning</a:t>
            </a:r>
            <a:endParaRPr sz="3000" u="sng"/>
          </a:p>
        </p:txBody>
      </p:sp>
      <p:sp>
        <p:nvSpPr>
          <p:cNvPr id="192" name="Google Shape;192;p34"/>
          <p:cNvSpPr txBox="1">
            <a:spLocks noGrp="1"/>
          </p:cNvSpPr>
          <p:nvPr>
            <p:ph type="body" idx="1"/>
          </p:nvPr>
        </p:nvSpPr>
        <p:spPr>
          <a:xfrm>
            <a:off x="0" y="1548175"/>
            <a:ext cx="6575611" cy="3595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222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900"/>
              <a:buChar char="•"/>
            </a:pPr>
            <a:r>
              <a:rPr lang="en" sz="1900">
                <a:solidFill>
                  <a:srgbClr val="002060"/>
                </a:solidFill>
              </a:rPr>
              <a:t>When you pull over a vehicle, you’ll want to position the patrol vehicle </a:t>
            </a:r>
            <a:r>
              <a:rPr lang="en" sz="1900" i="1">
                <a:solidFill>
                  <a:srgbClr val="002060"/>
                </a:solidFill>
              </a:rPr>
              <a:t>one-two</a:t>
            </a:r>
            <a:r>
              <a:rPr lang="en" sz="1900">
                <a:solidFill>
                  <a:srgbClr val="002060"/>
                </a:solidFill>
              </a:rPr>
              <a:t> car lengths behind and slightly to the left</a:t>
            </a:r>
            <a:endParaRPr sz="1900"/>
          </a:p>
          <a:p>
            <a:pPr marL="5207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2600"/>
              <a:buChar char="•"/>
            </a:pPr>
            <a:r>
              <a:rPr lang="en" sz="1900">
                <a:solidFill>
                  <a:srgbClr val="C00000"/>
                </a:solidFill>
              </a:rPr>
              <a:t>It provides cover in case of </a:t>
            </a:r>
            <a:r>
              <a:rPr lang="en" sz="1900" b="1">
                <a:solidFill>
                  <a:srgbClr val="C00000"/>
                </a:solidFill>
              </a:rPr>
              <a:t>gunfire</a:t>
            </a:r>
            <a:endParaRPr sz="1900"/>
          </a:p>
          <a:p>
            <a:pPr marL="177800" lvl="0" indent="-2222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C00000"/>
              </a:buClr>
              <a:buSzPts val="2900"/>
              <a:buChar char="•"/>
            </a:pPr>
            <a:r>
              <a:rPr lang="en" sz="1900">
                <a:solidFill>
                  <a:srgbClr val="C00000"/>
                </a:solidFill>
              </a:rPr>
              <a:t>Always </a:t>
            </a:r>
            <a:r>
              <a:rPr lang="en" sz="1900" b="1">
                <a:solidFill>
                  <a:srgbClr val="C00000"/>
                </a:solidFill>
              </a:rPr>
              <a:t>check for traffic </a:t>
            </a:r>
            <a:r>
              <a:rPr lang="en" sz="1900">
                <a:solidFill>
                  <a:srgbClr val="C00000"/>
                </a:solidFill>
              </a:rPr>
              <a:t>before you get out and during your traffic stop!! </a:t>
            </a:r>
            <a:endParaRPr sz="1900"/>
          </a:p>
          <a:p>
            <a:pPr marL="177800" lvl="0" indent="-2222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</a:pPr>
            <a:r>
              <a:rPr lang="en" sz="1900" b="1"/>
              <a:t>Drunk drivers </a:t>
            </a:r>
            <a:r>
              <a:rPr lang="en" sz="1900"/>
              <a:t>are attracted to your lights and can veer straight into you, the patrol vehicle or the stopped vehicle</a:t>
            </a:r>
            <a:endParaRPr sz="1900"/>
          </a:p>
        </p:txBody>
      </p:sp>
      <p:pic>
        <p:nvPicPr>
          <p:cNvPr id="193" name="Google Shape;193;p34" descr="Image result for police pull ov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1980" y="3508513"/>
            <a:ext cx="2482019" cy="1634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4" descr="Image result for police pull ov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1980" y="1635973"/>
            <a:ext cx="2482019" cy="1534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5"/>
          <p:cNvSpPr txBox="1">
            <a:spLocks noGrp="1"/>
          </p:cNvSpPr>
          <p:nvPr>
            <p:ph type="title"/>
          </p:nvPr>
        </p:nvSpPr>
        <p:spPr>
          <a:xfrm>
            <a:off x="0" y="443277"/>
            <a:ext cx="91440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r>
              <a:rPr lang="en" sz="3200" u="sng"/>
              <a:t>The Approach</a:t>
            </a:r>
            <a:endParaRPr sz="3200" u="sng"/>
          </a:p>
        </p:txBody>
      </p:sp>
      <p:sp>
        <p:nvSpPr>
          <p:cNvPr id="200" name="Google Shape;200;p35"/>
          <p:cNvSpPr txBox="1">
            <a:spLocks noGrp="1"/>
          </p:cNvSpPr>
          <p:nvPr>
            <p:ph type="body" idx="1"/>
          </p:nvPr>
        </p:nvSpPr>
        <p:spPr>
          <a:xfrm>
            <a:off x="0" y="1437449"/>
            <a:ext cx="6682180" cy="3706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209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700"/>
              <a:buChar char="•"/>
            </a:pPr>
            <a:r>
              <a:rPr lang="en" sz="1700">
                <a:solidFill>
                  <a:srgbClr val="0070C0"/>
                </a:solidFill>
              </a:rPr>
              <a:t>After checking for oncoming traffic, exit the patrol vehicle </a:t>
            </a:r>
            <a:endParaRPr sz="1700"/>
          </a:p>
          <a:p>
            <a:pPr marL="177800" lvl="0" indent="-2095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en" sz="1700"/>
              <a:t>The police officer can approach either </a:t>
            </a:r>
            <a:r>
              <a:rPr lang="en" sz="1700" b="1">
                <a:solidFill>
                  <a:srgbClr val="7030A0"/>
                </a:solidFill>
              </a:rPr>
              <a:t>driver side </a:t>
            </a:r>
            <a:r>
              <a:rPr lang="en" sz="1700"/>
              <a:t>or </a:t>
            </a:r>
            <a:r>
              <a:rPr lang="en" sz="1700" b="1">
                <a:solidFill>
                  <a:srgbClr val="7030A0"/>
                </a:solidFill>
              </a:rPr>
              <a:t>passenger side </a:t>
            </a:r>
            <a:endParaRPr sz="1700"/>
          </a:p>
          <a:p>
            <a:pPr marL="520700" lvl="1" indent="-215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n" sz="1700">
                <a:solidFill>
                  <a:srgbClr val="C00000"/>
                </a:solidFill>
              </a:rPr>
              <a:t>If you’re on a busy highway with a speed limit 50+ mph, a passenger side approach is safer</a:t>
            </a:r>
            <a:endParaRPr sz="1700"/>
          </a:p>
          <a:p>
            <a:pPr marL="520700" lvl="1" indent="-215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1700"/>
              <a:t> Make certain to close the patrol vehicle door quietly (do not slam)</a:t>
            </a:r>
            <a:endParaRPr sz="1700"/>
          </a:p>
          <a:p>
            <a:pPr marL="177800" lvl="0" indent="-2095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8080"/>
              </a:buClr>
              <a:buSzPts val="2700"/>
              <a:buChar char="•"/>
            </a:pPr>
            <a:r>
              <a:rPr lang="en" sz="1700">
                <a:solidFill>
                  <a:srgbClr val="008080"/>
                </a:solidFill>
              </a:rPr>
              <a:t>Touch the </a:t>
            </a:r>
            <a:r>
              <a:rPr lang="en" sz="1700" b="1">
                <a:solidFill>
                  <a:srgbClr val="008080"/>
                </a:solidFill>
              </a:rPr>
              <a:t>tail lights</a:t>
            </a:r>
            <a:r>
              <a:rPr lang="en" sz="1700"/>
              <a:t>, </a:t>
            </a:r>
            <a:r>
              <a:rPr lang="en" sz="1700" i="1">
                <a:solidFill>
                  <a:srgbClr val="008080"/>
                </a:solidFill>
              </a:rPr>
              <a:t>leaving your </a:t>
            </a:r>
            <a:r>
              <a:rPr lang="en" sz="1700" b="1" i="1">
                <a:solidFill>
                  <a:srgbClr val="008080"/>
                </a:solidFill>
              </a:rPr>
              <a:t>fingerprints</a:t>
            </a:r>
            <a:r>
              <a:rPr lang="en" sz="1700"/>
              <a:t>, </a:t>
            </a:r>
            <a:r>
              <a:rPr lang="en" sz="1700">
                <a:solidFill>
                  <a:srgbClr val="008080"/>
                </a:solidFill>
              </a:rPr>
              <a:t>and quickly check that the </a:t>
            </a:r>
            <a:r>
              <a:rPr lang="en" sz="1700" b="1">
                <a:solidFill>
                  <a:srgbClr val="008080"/>
                </a:solidFill>
              </a:rPr>
              <a:t>trunk</a:t>
            </a:r>
            <a:r>
              <a:rPr lang="en" sz="1700">
                <a:solidFill>
                  <a:srgbClr val="008080"/>
                </a:solidFill>
              </a:rPr>
              <a:t> is closed by placing your hand on it as you walk to the </a:t>
            </a:r>
            <a:br>
              <a:rPr lang="en" sz="1700">
                <a:solidFill>
                  <a:srgbClr val="008080"/>
                </a:solidFill>
              </a:rPr>
            </a:br>
            <a:r>
              <a:rPr lang="en" sz="1700">
                <a:solidFill>
                  <a:srgbClr val="008080"/>
                </a:solidFill>
              </a:rPr>
              <a:t>window to make contact</a:t>
            </a:r>
            <a:endParaRPr sz="1700"/>
          </a:p>
        </p:txBody>
      </p:sp>
      <p:pic>
        <p:nvPicPr>
          <p:cNvPr id="201" name="Google Shape;201;p35" descr="Image result for traffic sto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31725" y="3331275"/>
            <a:ext cx="2405700" cy="172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5" descr="Image result for traffic stop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35465" y="1534648"/>
            <a:ext cx="2355250" cy="1547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6"/>
          <p:cNvSpPr txBox="1">
            <a:spLocks noGrp="1"/>
          </p:cNvSpPr>
          <p:nvPr>
            <p:ph type="title"/>
          </p:nvPr>
        </p:nvSpPr>
        <p:spPr>
          <a:xfrm>
            <a:off x="0" y="443277"/>
            <a:ext cx="91440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Georgia"/>
              <a:buNone/>
            </a:pPr>
            <a:br>
              <a:rPr lang="en" sz="4200" b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en" sz="4200" b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Do Not Slam the Patrol Unit Door</a:t>
            </a:r>
            <a:endParaRPr sz="4200" b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6"/>
          <p:cNvSpPr txBox="1">
            <a:spLocks noGrp="1"/>
          </p:cNvSpPr>
          <p:nvPr>
            <p:ph type="body" idx="1"/>
          </p:nvPr>
        </p:nvSpPr>
        <p:spPr>
          <a:xfrm>
            <a:off x="0" y="1597349"/>
            <a:ext cx="8560500" cy="952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Font typeface="Arial"/>
              <a:buNone/>
            </a:pPr>
            <a:r>
              <a:rPr lang="en" sz="3200" b="1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WHY?</a:t>
            </a:r>
            <a:endParaRPr sz="1600"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9" name="Google Shape;209;p36" descr="http://www.cityofallen.org/ImageRepository/Document?documentID=85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225" y="2460701"/>
            <a:ext cx="7460051" cy="20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4291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6">
            <a:hlinkClick r:id="rId6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7"/>
          <p:cNvSpPr txBox="1">
            <a:spLocks noGrp="1"/>
          </p:cNvSpPr>
          <p:nvPr>
            <p:ph type="title"/>
          </p:nvPr>
        </p:nvSpPr>
        <p:spPr>
          <a:xfrm>
            <a:off x="0" y="443277"/>
            <a:ext cx="91440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r>
              <a:rPr lang="en" sz="2300"/>
              <a:t>Vehicle &amp; Officer Positions</a:t>
            </a:r>
            <a:endParaRPr sz="2300"/>
          </a:p>
        </p:txBody>
      </p:sp>
      <p:pic>
        <p:nvPicPr>
          <p:cNvPr id="217" name="Google Shape;217;p3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6848" y="1626293"/>
            <a:ext cx="8830304" cy="33929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8" name="Google Shape;218;p37"/>
          <p:cNvCxnSpPr/>
          <p:nvPr/>
        </p:nvCxnSpPr>
        <p:spPr>
          <a:xfrm rot="5400000">
            <a:off x="6783471" y="2233020"/>
            <a:ext cx="844875" cy="4770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19" name="Google Shape;219;p37"/>
          <p:cNvSpPr/>
          <p:nvPr/>
        </p:nvSpPr>
        <p:spPr>
          <a:xfrm rot="-10151612">
            <a:off x="3889277" y="2697493"/>
            <a:ext cx="1365445" cy="254915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54813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8"/>
          <p:cNvSpPr txBox="1">
            <a:spLocks noGrp="1"/>
          </p:cNvSpPr>
          <p:nvPr>
            <p:ph type="body" idx="1"/>
          </p:nvPr>
        </p:nvSpPr>
        <p:spPr>
          <a:xfrm>
            <a:off x="0" y="1437449"/>
            <a:ext cx="8560398" cy="3706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sz="1100"/>
          </a:p>
        </p:txBody>
      </p:sp>
      <p:sp>
        <p:nvSpPr>
          <p:cNvPr id="225" name="Google Shape;225;p38"/>
          <p:cNvSpPr txBox="1"/>
          <p:nvPr/>
        </p:nvSpPr>
        <p:spPr>
          <a:xfrm>
            <a:off x="736252" y="66313"/>
            <a:ext cx="3588000" cy="807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Use the door post as cover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while talking to the driver</a:t>
            </a:r>
            <a:endParaRPr sz="1100"/>
          </a:p>
        </p:txBody>
      </p:sp>
      <p:pic>
        <p:nvPicPr>
          <p:cNvPr id="226" name="Google Shape;226;p38" descr="http://www.bluesheepdog.com/wp-content/uploads/2012/04/officer-safety-tips-for-traffic-stop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41100"/>
            <a:ext cx="9144000" cy="410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8"/>
          <p:cNvSpPr/>
          <p:nvPr/>
        </p:nvSpPr>
        <p:spPr>
          <a:xfrm rot="-714210">
            <a:off x="4273770" y="796030"/>
            <a:ext cx="596323" cy="74900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p38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4291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8">
            <a:hlinkClick r:id="rId6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8"/>
          <p:cNvSpPr txBox="1"/>
          <p:nvPr/>
        </p:nvSpPr>
        <p:spPr>
          <a:xfrm>
            <a:off x="0" y="1909925"/>
            <a:ext cx="2309700" cy="11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What do you notice about the way the officer is positioned/standing?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9"/>
          <p:cNvSpPr txBox="1">
            <a:spLocks noGrp="1"/>
          </p:cNvSpPr>
          <p:nvPr>
            <p:ph type="title"/>
          </p:nvPr>
        </p:nvSpPr>
        <p:spPr>
          <a:xfrm>
            <a:off x="0" y="532127"/>
            <a:ext cx="91440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3300"/>
              <a:buFont typeface="Georgia"/>
              <a:buNone/>
            </a:pPr>
            <a:r>
              <a:rPr lang="en" b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Stand at an Advantageous Position</a:t>
            </a:r>
            <a:endParaRPr b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6" name="Google Shape;236;p39" descr="http://www.bluesheepdog.com/wp-content/uploads/2012/04/officer-safety-tips-for-traffic-stop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9600" y="1295350"/>
            <a:ext cx="7185600" cy="3075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9"/>
          <p:cNvSpPr txBox="1"/>
          <p:nvPr/>
        </p:nvSpPr>
        <p:spPr>
          <a:xfrm>
            <a:off x="2429100" y="4415075"/>
            <a:ext cx="3606600" cy="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32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BLADED STANCE</a:t>
            </a:r>
            <a:endParaRPr sz="3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0"/>
          <p:cNvSpPr txBox="1">
            <a:spLocks noGrp="1"/>
          </p:cNvSpPr>
          <p:nvPr>
            <p:ph type="title"/>
          </p:nvPr>
        </p:nvSpPr>
        <p:spPr>
          <a:xfrm>
            <a:off x="0" y="443277"/>
            <a:ext cx="91440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r>
              <a:rPr lang="en" sz="3000" u="sng"/>
              <a:t>Nighttime Approach </a:t>
            </a:r>
            <a:endParaRPr sz="3000" u="sng"/>
          </a:p>
        </p:txBody>
      </p:sp>
      <p:sp>
        <p:nvSpPr>
          <p:cNvPr id="243" name="Google Shape;243;p40"/>
          <p:cNvSpPr txBox="1">
            <a:spLocks noGrp="1"/>
          </p:cNvSpPr>
          <p:nvPr>
            <p:ph type="body" idx="1"/>
          </p:nvPr>
        </p:nvSpPr>
        <p:spPr>
          <a:xfrm>
            <a:off x="0" y="1277550"/>
            <a:ext cx="6813300" cy="37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2400"/>
              <a:buChar char="•"/>
            </a:pPr>
            <a:r>
              <a:rPr lang="en" sz="2400">
                <a:solidFill>
                  <a:srgbClr val="008080"/>
                </a:solidFill>
              </a:rPr>
              <a:t>At night time you will use your lights for tactical advantage </a:t>
            </a:r>
            <a:endParaRPr sz="110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400"/>
              <a:t>Engage your:</a:t>
            </a:r>
            <a:endParaRPr sz="1100"/>
          </a:p>
          <a:p>
            <a:pPr marL="520700" lvl="1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2100"/>
              <a:buChar char="•"/>
            </a:pPr>
            <a:r>
              <a:rPr lang="en" sz="2100" b="1" i="1">
                <a:solidFill>
                  <a:srgbClr val="0070C0"/>
                </a:solidFill>
              </a:rPr>
              <a:t>Take down lights</a:t>
            </a:r>
            <a:endParaRPr sz="1100"/>
          </a:p>
          <a:p>
            <a:pPr marL="520700" lvl="1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2100"/>
              <a:buChar char="•"/>
            </a:pPr>
            <a:r>
              <a:rPr lang="en" sz="2100" b="1" i="1">
                <a:solidFill>
                  <a:srgbClr val="0070C0"/>
                </a:solidFill>
              </a:rPr>
              <a:t>Spotlight</a:t>
            </a:r>
            <a:r>
              <a:rPr lang="en" sz="2100" i="1">
                <a:solidFill>
                  <a:srgbClr val="0070C0"/>
                </a:solidFill>
              </a:rPr>
              <a:t> shine on driver side mirror</a:t>
            </a:r>
            <a:endParaRPr sz="110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8080"/>
              </a:buClr>
              <a:buSzPts val="2400"/>
              <a:buChar char="•"/>
            </a:pPr>
            <a:r>
              <a:rPr lang="en" sz="2400">
                <a:solidFill>
                  <a:srgbClr val="008080"/>
                </a:solidFill>
              </a:rPr>
              <a:t>You can use your flashlight to illuminate the interior of the vehicle to check for contraband, weapons are individuals that may be hiding.</a:t>
            </a:r>
            <a:endParaRPr sz="2400">
              <a:solidFill>
                <a:srgbClr val="008080"/>
              </a:solidFill>
            </a:endParaRPr>
          </a:p>
        </p:txBody>
      </p:sp>
      <p:pic>
        <p:nvPicPr>
          <p:cNvPr id="244" name="Google Shape;244;p40" descr="Image result for police lights take down lights"/>
          <p:cNvPicPr preferRelativeResize="0"/>
          <p:nvPr/>
        </p:nvPicPr>
        <p:blipFill rotWithShape="1">
          <a:blip r:embed="rId3">
            <a:alphaModFix/>
          </a:blip>
          <a:srcRect l="23502" t="30013" r="23641" b="30937"/>
          <a:stretch/>
        </p:blipFill>
        <p:spPr>
          <a:xfrm>
            <a:off x="6813274" y="3434227"/>
            <a:ext cx="2211457" cy="1633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0" descr="Image result for patrol vehicle spotlight"/>
          <p:cNvPicPr preferRelativeResize="0"/>
          <p:nvPr/>
        </p:nvPicPr>
        <p:blipFill rotWithShape="1">
          <a:blip r:embed="rId4">
            <a:alphaModFix/>
          </a:blip>
          <a:srcRect l="34348" t="26000" r="1620" b="10926"/>
          <a:stretch/>
        </p:blipFill>
        <p:spPr>
          <a:xfrm>
            <a:off x="6813274" y="1614749"/>
            <a:ext cx="2211457" cy="1743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1"/>
          <p:cNvSpPr txBox="1">
            <a:spLocks noGrp="1"/>
          </p:cNvSpPr>
          <p:nvPr>
            <p:ph type="title"/>
          </p:nvPr>
        </p:nvSpPr>
        <p:spPr>
          <a:xfrm>
            <a:off x="0" y="294527"/>
            <a:ext cx="91440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r>
              <a:rPr lang="en" sz="3000" u="sng"/>
              <a:t>Safety Considerations</a:t>
            </a:r>
            <a:endParaRPr sz="3000" u="sng"/>
          </a:p>
        </p:txBody>
      </p:sp>
      <p:sp>
        <p:nvSpPr>
          <p:cNvPr id="251" name="Google Shape;251;p41"/>
          <p:cNvSpPr txBox="1">
            <a:spLocks noGrp="1"/>
          </p:cNvSpPr>
          <p:nvPr>
            <p:ph type="body" idx="1"/>
          </p:nvPr>
        </p:nvSpPr>
        <p:spPr>
          <a:xfrm>
            <a:off x="0" y="1177175"/>
            <a:ext cx="9144000" cy="37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None/>
            </a:pPr>
            <a:r>
              <a:rPr lang="en" sz="1600" b="1">
                <a:solidFill>
                  <a:srgbClr val="002060"/>
                </a:solidFill>
              </a:rPr>
              <a:t>When walking to and from the patrol car...</a:t>
            </a:r>
            <a:endParaRPr sz="1600"/>
          </a:p>
          <a:p>
            <a:pPr marL="177800" lvl="0" indent="-203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" sz="1600"/>
              <a:t>There are 2 methods an officer can use:</a:t>
            </a:r>
            <a:endParaRPr sz="1600"/>
          </a:p>
          <a:p>
            <a:pPr marL="520700" lvl="1" indent="-209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2300"/>
              <a:buChar char="•"/>
            </a:pPr>
            <a:r>
              <a:rPr lang="en" sz="1600" b="1">
                <a:solidFill>
                  <a:srgbClr val="0070C0"/>
                </a:solidFill>
              </a:rPr>
              <a:t>Walking Backwards </a:t>
            </a:r>
            <a:r>
              <a:rPr lang="en" sz="1600"/>
              <a:t>from the stopped vehicle</a:t>
            </a:r>
            <a:endParaRPr sz="1600"/>
          </a:p>
          <a:p>
            <a:pPr marL="863600" lvl="2" indent="-203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" sz="1600" i="1"/>
              <a:t>Take care not to trip/fall and watch for oncoming traffic</a:t>
            </a:r>
            <a:endParaRPr sz="1600"/>
          </a:p>
          <a:p>
            <a:pPr marL="520700" lvl="1" indent="-209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2300"/>
              <a:buChar char="•"/>
            </a:pPr>
            <a:r>
              <a:rPr lang="en" sz="1600" b="1">
                <a:solidFill>
                  <a:srgbClr val="0070C0"/>
                </a:solidFill>
              </a:rPr>
              <a:t>Walking Normal </a:t>
            </a:r>
            <a:r>
              <a:rPr lang="en" sz="1600"/>
              <a:t>back to your patrol vehicle</a:t>
            </a:r>
            <a:endParaRPr sz="1600"/>
          </a:p>
          <a:p>
            <a:pPr marL="863600" lvl="2" indent="-203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" sz="1600"/>
              <a:t>Walking with your back to the stopped vehicle </a:t>
            </a:r>
            <a:endParaRPr sz="1600"/>
          </a:p>
          <a:p>
            <a:pPr marL="863600" lvl="2" indent="-203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" sz="1600"/>
              <a:t>If you use this method, </a:t>
            </a:r>
            <a:r>
              <a:rPr lang="en" sz="1600" b="1"/>
              <a:t>look over your shoulder </a:t>
            </a:r>
            <a:r>
              <a:rPr lang="en" sz="1600"/>
              <a:t>so you can see if they jump out or furtive movements occur </a:t>
            </a:r>
            <a:endParaRPr sz="1600"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C00000"/>
                </a:solidFill>
              </a:rPr>
              <a:t>***Always make sure the hands of all occupants are in view***</a:t>
            </a:r>
            <a:endParaRPr u="sng"/>
          </a:p>
          <a:p>
            <a:pPr marL="177800" lvl="0" indent="-203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" sz="1600"/>
              <a:t>If you can not see them, ask them to put their hands on the steering wheel  </a:t>
            </a:r>
            <a:endParaRPr sz="1600"/>
          </a:p>
        </p:txBody>
      </p:sp>
      <p:pic>
        <p:nvPicPr>
          <p:cNvPr id="252" name="Google Shape;252;p41" descr="Image result for cop hit by ca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51027" y="1549251"/>
            <a:ext cx="3174326" cy="168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2"/>
          <p:cNvSpPr txBox="1">
            <a:spLocks noGrp="1"/>
          </p:cNvSpPr>
          <p:nvPr>
            <p:ph type="title"/>
          </p:nvPr>
        </p:nvSpPr>
        <p:spPr>
          <a:xfrm>
            <a:off x="239875" y="1021150"/>
            <a:ext cx="84216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/>
              <a:t>Why is it important for the hands to be visible at at all times?</a:t>
            </a:r>
            <a:endParaRPr sz="2400" b="0"/>
          </a:p>
        </p:txBody>
      </p:sp>
      <p:pic>
        <p:nvPicPr>
          <p:cNvPr id="258" name="Google Shape;258;p4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291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2">
            <a:hlinkClick r:id="rId5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0" name="Google Shape;260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84150" y="2167750"/>
            <a:ext cx="3743742" cy="210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97315" y="3949300"/>
            <a:ext cx="1270010" cy="71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3"/>
          <p:cNvSpPr txBox="1">
            <a:spLocks noGrp="1"/>
          </p:cNvSpPr>
          <p:nvPr>
            <p:ph type="title"/>
          </p:nvPr>
        </p:nvSpPr>
        <p:spPr>
          <a:xfrm>
            <a:off x="0" y="443277"/>
            <a:ext cx="91440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r>
              <a:rPr lang="en" sz="2600" u="sng"/>
              <a:t>7-Step Violator Contact Method</a:t>
            </a:r>
            <a:endParaRPr sz="2600" u="sng"/>
          </a:p>
        </p:txBody>
      </p:sp>
      <p:sp>
        <p:nvSpPr>
          <p:cNvPr id="267" name="Google Shape;267;p43"/>
          <p:cNvSpPr txBox="1">
            <a:spLocks noGrp="1"/>
          </p:cNvSpPr>
          <p:nvPr>
            <p:ph type="body" idx="1"/>
          </p:nvPr>
        </p:nvSpPr>
        <p:spPr>
          <a:xfrm>
            <a:off x="0" y="1437449"/>
            <a:ext cx="8560398" cy="3706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en" sz="2700"/>
              <a:t>Most traffic stops will follow the </a:t>
            </a:r>
            <a:r>
              <a:rPr lang="en" sz="2700" b="1"/>
              <a:t>7-Step Violator Contact </a:t>
            </a:r>
            <a:r>
              <a:rPr lang="en" sz="2700"/>
              <a:t>method:</a:t>
            </a:r>
            <a:endParaRPr sz="1100"/>
          </a:p>
          <a:p>
            <a:pPr marL="52070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400"/>
              <a:t>1) </a:t>
            </a:r>
            <a:r>
              <a:rPr lang="en" sz="2400" b="1">
                <a:solidFill>
                  <a:srgbClr val="C00000"/>
                </a:solidFill>
              </a:rPr>
              <a:t>Greet and Identify </a:t>
            </a:r>
            <a:endParaRPr sz="1100"/>
          </a:p>
          <a:p>
            <a:pPr marL="52070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400"/>
              <a:t>2) </a:t>
            </a:r>
            <a:r>
              <a:rPr lang="en" sz="2400" b="1">
                <a:solidFill>
                  <a:srgbClr val="C55A11"/>
                </a:solidFill>
              </a:rPr>
              <a:t>State the Violation</a:t>
            </a:r>
            <a:endParaRPr sz="1100"/>
          </a:p>
          <a:p>
            <a:pPr marL="52070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400"/>
              <a:t>3) </a:t>
            </a:r>
            <a:r>
              <a:rPr lang="en" sz="2400" b="1">
                <a:solidFill>
                  <a:srgbClr val="BF9000"/>
                </a:solidFill>
              </a:rPr>
              <a:t>Ask for ID/Insurance</a:t>
            </a:r>
            <a:endParaRPr sz="1100"/>
          </a:p>
          <a:p>
            <a:pPr marL="52070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400"/>
              <a:t>4) </a:t>
            </a:r>
            <a:r>
              <a:rPr lang="en" sz="2400" b="1">
                <a:solidFill>
                  <a:srgbClr val="00B050"/>
                </a:solidFill>
              </a:rPr>
              <a:t>State the Action to be Taken </a:t>
            </a:r>
            <a:endParaRPr sz="1100"/>
          </a:p>
          <a:p>
            <a:pPr marL="52070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400"/>
              <a:t>5) </a:t>
            </a:r>
            <a:r>
              <a:rPr lang="en" sz="2400" b="1">
                <a:solidFill>
                  <a:srgbClr val="0070C0"/>
                </a:solidFill>
              </a:rPr>
              <a:t>Take the Action</a:t>
            </a:r>
            <a:endParaRPr sz="1100"/>
          </a:p>
          <a:p>
            <a:pPr marL="52070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</a:pPr>
            <a:r>
              <a:rPr lang="en" sz="2400" b="1">
                <a:solidFill>
                  <a:srgbClr val="002060"/>
                </a:solidFill>
              </a:rPr>
              <a:t>6) Explain what the Violator must do</a:t>
            </a:r>
            <a:endParaRPr sz="1100" b="1">
              <a:solidFill>
                <a:srgbClr val="002060"/>
              </a:solidFill>
            </a:endParaRPr>
          </a:p>
          <a:p>
            <a:pPr marL="52070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400"/>
              <a:t>7) </a:t>
            </a:r>
            <a:r>
              <a:rPr lang="en" sz="2400" b="1">
                <a:solidFill>
                  <a:srgbClr val="7030A0"/>
                </a:solidFill>
              </a:rPr>
              <a:t>Leave</a:t>
            </a:r>
            <a:r>
              <a:rPr lang="en" sz="2400"/>
              <a:t> </a:t>
            </a:r>
            <a:endParaRPr sz="2400"/>
          </a:p>
        </p:txBody>
      </p:sp>
      <p:pic>
        <p:nvPicPr>
          <p:cNvPr id="268" name="Google Shape;268;p43" descr="Image result for instant karma poli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84148" y="2125575"/>
            <a:ext cx="4124350" cy="197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>
            <a:spLocks noGrp="1"/>
          </p:cNvSpPr>
          <p:nvPr>
            <p:ph type="title"/>
          </p:nvPr>
        </p:nvSpPr>
        <p:spPr>
          <a:xfrm>
            <a:off x="0" y="443277"/>
            <a:ext cx="91440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r>
              <a:rPr lang="en" sz="2800" u="sng"/>
              <a:t>Traffic Stops Introduction </a:t>
            </a:r>
            <a:endParaRPr sz="2800" u="sng"/>
          </a:p>
        </p:txBody>
      </p:sp>
      <p:sp>
        <p:nvSpPr>
          <p:cNvPr id="135" name="Google Shape;135;p26"/>
          <p:cNvSpPr txBox="1">
            <a:spLocks noGrp="1"/>
          </p:cNvSpPr>
          <p:nvPr>
            <p:ph type="body" idx="1"/>
          </p:nvPr>
        </p:nvSpPr>
        <p:spPr>
          <a:xfrm>
            <a:off x="0" y="1437449"/>
            <a:ext cx="9034669" cy="3706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Char char="•"/>
            </a:pPr>
            <a:r>
              <a:rPr lang="en" sz="2400">
                <a:solidFill>
                  <a:srgbClr val="7030A0"/>
                </a:solidFill>
              </a:rPr>
              <a:t>Traffic stops are a huge component of daily duties for police officers and one of the most </a:t>
            </a:r>
            <a:r>
              <a:rPr lang="en" sz="2400" b="1">
                <a:solidFill>
                  <a:srgbClr val="7030A0"/>
                </a:solidFill>
              </a:rPr>
              <a:t>dangerous</a:t>
            </a:r>
            <a:r>
              <a:rPr lang="en" sz="2400">
                <a:solidFill>
                  <a:srgbClr val="7030A0"/>
                </a:solidFill>
              </a:rPr>
              <a:t> and </a:t>
            </a:r>
            <a:r>
              <a:rPr lang="en" sz="2400" b="1">
                <a:solidFill>
                  <a:srgbClr val="7030A0"/>
                </a:solidFill>
              </a:rPr>
              <a:t>unpredictable</a:t>
            </a:r>
            <a:r>
              <a:rPr lang="en" sz="2400">
                <a:solidFill>
                  <a:srgbClr val="7030A0"/>
                </a:solidFill>
              </a:rPr>
              <a:t> situations</a:t>
            </a:r>
            <a:endParaRPr sz="1100"/>
          </a:p>
          <a:p>
            <a:pPr marL="1778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10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lang="en" sz="2400">
                <a:solidFill>
                  <a:srgbClr val="0070C0"/>
                </a:solidFill>
              </a:rPr>
              <a:t>It is important that officers recognize the inherent                                       danger that can erupt at any moment during a stop</a:t>
            </a:r>
            <a:br>
              <a:rPr lang="en" sz="2400">
                <a:solidFill>
                  <a:srgbClr val="0070C0"/>
                </a:solidFill>
              </a:rPr>
            </a:br>
            <a:br>
              <a:rPr lang="en" sz="2400">
                <a:solidFill>
                  <a:srgbClr val="0070C0"/>
                </a:solidFill>
              </a:rPr>
            </a:br>
            <a:endParaRPr sz="110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400"/>
              <a:t>There is no routine traffic stop</a:t>
            </a:r>
            <a:endParaRPr sz="11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4"/>
          <p:cNvSpPr txBox="1">
            <a:spLocks noGrp="1"/>
          </p:cNvSpPr>
          <p:nvPr>
            <p:ph type="title"/>
          </p:nvPr>
        </p:nvSpPr>
        <p:spPr>
          <a:xfrm>
            <a:off x="0" y="443277"/>
            <a:ext cx="91440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r>
              <a:rPr lang="en" sz="2400" u="sng"/>
              <a:t>Greetings &amp; Violations</a:t>
            </a:r>
            <a:endParaRPr sz="2400" u="sng"/>
          </a:p>
        </p:txBody>
      </p:sp>
      <p:sp>
        <p:nvSpPr>
          <p:cNvPr id="274" name="Google Shape;274;p44"/>
          <p:cNvSpPr txBox="1">
            <a:spLocks noGrp="1"/>
          </p:cNvSpPr>
          <p:nvPr>
            <p:ph type="body" idx="1"/>
          </p:nvPr>
        </p:nvSpPr>
        <p:spPr>
          <a:xfrm>
            <a:off x="0" y="1126525"/>
            <a:ext cx="5953500" cy="3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84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" sz="1300"/>
              <a:t>1) </a:t>
            </a:r>
            <a:r>
              <a:rPr lang="en" sz="1300" b="1">
                <a:solidFill>
                  <a:srgbClr val="C00000"/>
                </a:solidFill>
              </a:rPr>
              <a:t>Greeting</a:t>
            </a:r>
            <a:endParaRPr sz="1300"/>
          </a:p>
          <a:p>
            <a:pPr marL="520700" lvl="1" indent="-190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" sz="1300"/>
              <a:t>Do it in the most </a:t>
            </a:r>
            <a:r>
              <a:rPr lang="en" sz="1300" b="1"/>
              <a:t>natural way </a:t>
            </a:r>
            <a:r>
              <a:rPr lang="en" sz="1300"/>
              <a:t>for the officer</a:t>
            </a:r>
            <a:endParaRPr sz="1300"/>
          </a:p>
          <a:p>
            <a:pPr marL="520700" lvl="1" indent="-190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C0000"/>
              </a:buClr>
              <a:buSzPts val="2000"/>
              <a:buChar char="•"/>
            </a:pPr>
            <a:r>
              <a:rPr lang="en" sz="1300">
                <a:solidFill>
                  <a:srgbClr val="5C0000"/>
                </a:solidFill>
              </a:rPr>
              <a:t>Identify </a:t>
            </a:r>
            <a:r>
              <a:rPr lang="en" sz="1300" b="1">
                <a:solidFill>
                  <a:srgbClr val="5C0000"/>
                </a:solidFill>
              </a:rPr>
              <a:t>yourself</a:t>
            </a:r>
            <a:r>
              <a:rPr lang="en" sz="1300">
                <a:solidFill>
                  <a:srgbClr val="5C0000"/>
                </a:solidFill>
              </a:rPr>
              <a:t> and your </a:t>
            </a:r>
            <a:r>
              <a:rPr lang="en" sz="1300" b="1">
                <a:solidFill>
                  <a:srgbClr val="5C0000"/>
                </a:solidFill>
              </a:rPr>
              <a:t>agency</a:t>
            </a:r>
            <a:endParaRPr sz="1300"/>
          </a:p>
          <a:p>
            <a:pPr marL="520700" lvl="1" indent="-190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" sz="1300"/>
              <a:t>Be </a:t>
            </a:r>
            <a:r>
              <a:rPr lang="en" sz="1300" b="1"/>
              <a:t>polite</a:t>
            </a:r>
            <a:r>
              <a:rPr lang="en" sz="1300"/>
              <a:t>, you catch more flies with honey than vinegar</a:t>
            </a:r>
            <a:endParaRPr sz="1300"/>
          </a:p>
          <a:p>
            <a:pPr marL="3429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300"/>
          </a:p>
          <a:p>
            <a:pPr marL="177800" lvl="0" indent="-1841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" sz="1300"/>
              <a:t>2) </a:t>
            </a:r>
            <a:r>
              <a:rPr lang="en" sz="1300" b="1">
                <a:solidFill>
                  <a:srgbClr val="C55A11"/>
                </a:solidFill>
              </a:rPr>
              <a:t>Statement of Violation Committed </a:t>
            </a:r>
            <a:endParaRPr sz="1300">
              <a:solidFill>
                <a:srgbClr val="C55A11"/>
              </a:solidFill>
            </a:endParaRPr>
          </a:p>
          <a:p>
            <a:pPr marL="520700" lvl="1" indent="-190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" sz="1300"/>
              <a:t>Uses “</a:t>
            </a:r>
            <a:r>
              <a:rPr lang="en" sz="1300" b="1" i="1"/>
              <a:t>you</a:t>
            </a:r>
            <a:r>
              <a:rPr lang="en" sz="1300"/>
              <a:t>” rather than “</a:t>
            </a:r>
            <a:r>
              <a:rPr lang="en" sz="1300" b="1" i="1"/>
              <a:t>I</a:t>
            </a:r>
            <a:r>
              <a:rPr lang="en" sz="1300"/>
              <a:t>”</a:t>
            </a:r>
            <a:endParaRPr sz="1300"/>
          </a:p>
          <a:p>
            <a:pPr marL="863600" lvl="2" indent="-196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55A11"/>
              </a:buClr>
              <a:buSzPts val="1900"/>
              <a:buChar char="•"/>
            </a:pPr>
            <a:r>
              <a:rPr lang="en" sz="1900" i="1">
                <a:solidFill>
                  <a:srgbClr val="C55A11"/>
                </a:solidFill>
              </a:rPr>
              <a:t>Places the action on the driver and not the officer</a:t>
            </a:r>
            <a:endParaRPr sz="1300"/>
          </a:p>
          <a:p>
            <a:pPr marL="520700" lvl="1" indent="-190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" sz="1300"/>
              <a:t>States exactly what they did wrong and where</a:t>
            </a:r>
            <a:endParaRPr sz="1300"/>
          </a:p>
          <a:p>
            <a:pPr marL="520700" lvl="1" indent="-190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33C0B"/>
              </a:buClr>
              <a:buSzPts val="2000"/>
              <a:buChar char="•"/>
            </a:pPr>
            <a:r>
              <a:rPr lang="en" sz="1300" b="1">
                <a:solidFill>
                  <a:srgbClr val="833C0B"/>
                </a:solidFill>
              </a:rPr>
              <a:t>Exact speed </a:t>
            </a:r>
            <a:r>
              <a:rPr lang="en" sz="1300">
                <a:solidFill>
                  <a:srgbClr val="833C0B"/>
                </a:solidFill>
              </a:rPr>
              <a:t>clocked on radar and speed limit given</a:t>
            </a:r>
            <a:endParaRPr sz="1300"/>
          </a:p>
          <a:p>
            <a:pPr marL="520700" lvl="1" indent="-190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" sz="1300"/>
              <a:t>Asks “is there any reason you were going that fast?”</a:t>
            </a:r>
            <a:endParaRPr sz="1300"/>
          </a:p>
          <a:p>
            <a:pPr marL="863600" lvl="2" indent="-196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55A11"/>
              </a:buClr>
              <a:buSzPts val="1900"/>
              <a:buChar char="•"/>
            </a:pPr>
            <a:r>
              <a:rPr lang="en" sz="1900" i="1">
                <a:solidFill>
                  <a:srgbClr val="C55A11"/>
                </a:solidFill>
              </a:rPr>
              <a:t>Allows driver to explain if there is an </a:t>
            </a:r>
            <a:r>
              <a:rPr lang="en" sz="1900" b="1" i="1">
                <a:solidFill>
                  <a:srgbClr val="C55A11"/>
                </a:solidFill>
              </a:rPr>
              <a:t>emergency</a:t>
            </a:r>
            <a:r>
              <a:rPr lang="en" sz="1900" i="1">
                <a:solidFill>
                  <a:srgbClr val="C55A11"/>
                </a:solidFill>
              </a:rPr>
              <a:t> </a:t>
            </a:r>
            <a:endParaRPr sz="1300"/>
          </a:p>
          <a:p>
            <a:pPr marL="520700" lvl="1" indent="-63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100"/>
          </a:p>
        </p:txBody>
      </p:sp>
      <p:pic>
        <p:nvPicPr>
          <p:cNvPr id="275" name="Google Shape;275;p44" descr="Image result for police pull ov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77346" y="3264497"/>
            <a:ext cx="3340449" cy="1879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 descr="Image result for police pull ov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98127" y="1582943"/>
            <a:ext cx="3319667" cy="1681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5"/>
          <p:cNvSpPr txBox="1">
            <a:spLocks noGrp="1"/>
          </p:cNvSpPr>
          <p:nvPr>
            <p:ph type="title"/>
          </p:nvPr>
        </p:nvSpPr>
        <p:spPr>
          <a:xfrm>
            <a:off x="0" y="443277"/>
            <a:ext cx="91440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r>
              <a:rPr lang="en" sz="2600" u="sng"/>
              <a:t>Identification of Driver</a:t>
            </a:r>
            <a:endParaRPr sz="2600" u="sng"/>
          </a:p>
        </p:txBody>
      </p:sp>
      <p:sp>
        <p:nvSpPr>
          <p:cNvPr id="282" name="Google Shape;282;p45"/>
          <p:cNvSpPr txBox="1">
            <a:spLocks noGrp="1"/>
          </p:cNvSpPr>
          <p:nvPr>
            <p:ph type="body" idx="1"/>
          </p:nvPr>
        </p:nvSpPr>
        <p:spPr>
          <a:xfrm>
            <a:off x="0" y="1259774"/>
            <a:ext cx="6619500" cy="37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84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" sz="1300"/>
              <a:t>3) </a:t>
            </a:r>
            <a:r>
              <a:rPr lang="en" sz="1300" b="1">
                <a:solidFill>
                  <a:srgbClr val="BF9000"/>
                </a:solidFill>
              </a:rPr>
              <a:t>Identification of Driver</a:t>
            </a:r>
            <a:endParaRPr sz="1300"/>
          </a:p>
          <a:p>
            <a:pPr marL="520700" lvl="1" indent="-190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" sz="1300"/>
              <a:t>The most important step is to identify the driver</a:t>
            </a:r>
            <a:endParaRPr sz="1300"/>
          </a:p>
          <a:p>
            <a:pPr marL="520700" lvl="1" indent="-190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" sz="1300"/>
              <a:t>There are multiple methods:</a:t>
            </a:r>
            <a:endParaRPr sz="1300"/>
          </a:p>
          <a:p>
            <a:pPr marL="863600" lvl="2" indent="-196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6000"/>
              </a:buClr>
              <a:buSzPts val="1900"/>
              <a:buChar char="•"/>
            </a:pPr>
            <a:r>
              <a:rPr lang="en" sz="1900" b="1">
                <a:solidFill>
                  <a:srgbClr val="7F6000"/>
                </a:solidFill>
              </a:rPr>
              <a:t>Driver’s license </a:t>
            </a:r>
            <a:r>
              <a:rPr lang="en" sz="1900">
                <a:solidFill>
                  <a:srgbClr val="7F6000"/>
                </a:solidFill>
              </a:rPr>
              <a:t>from any state</a:t>
            </a:r>
            <a:endParaRPr sz="1300"/>
          </a:p>
          <a:p>
            <a:pPr marL="863600" lvl="2" indent="-196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85623"/>
              </a:buClr>
              <a:buSzPts val="1900"/>
              <a:buChar char="•"/>
            </a:pPr>
            <a:r>
              <a:rPr lang="en" sz="1900" b="1">
                <a:solidFill>
                  <a:srgbClr val="385623"/>
                </a:solidFill>
              </a:rPr>
              <a:t>Name</a:t>
            </a:r>
            <a:r>
              <a:rPr lang="en" sz="1900">
                <a:solidFill>
                  <a:srgbClr val="385623"/>
                </a:solidFill>
              </a:rPr>
              <a:t> and </a:t>
            </a:r>
            <a:r>
              <a:rPr lang="en" sz="1900" b="1">
                <a:solidFill>
                  <a:srgbClr val="385623"/>
                </a:solidFill>
              </a:rPr>
              <a:t>Date of Birth</a:t>
            </a:r>
            <a:endParaRPr sz="1300"/>
          </a:p>
          <a:p>
            <a:pPr marL="863600" lvl="2" indent="-196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F6000"/>
              </a:buClr>
              <a:buSzPts val="1900"/>
              <a:buChar char="•"/>
            </a:pPr>
            <a:r>
              <a:rPr lang="en" sz="1900" b="1">
                <a:solidFill>
                  <a:srgbClr val="7F6000"/>
                </a:solidFill>
              </a:rPr>
              <a:t>Passport</a:t>
            </a:r>
            <a:r>
              <a:rPr lang="en" sz="1900">
                <a:solidFill>
                  <a:srgbClr val="7F6000"/>
                </a:solidFill>
              </a:rPr>
              <a:t> number</a:t>
            </a:r>
            <a:endParaRPr sz="1300"/>
          </a:p>
          <a:p>
            <a:pPr marL="863600" lvl="2" indent="-196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85623"/>
              </a:buClr>
              <a:buSzPts val="1900"/>
              <a:buChar char="•"/>
            </a:pPr>
            <a:r>
              <a:rPr lang="en" sz="1900">
                <a:solidFill>
                  <a:srgbClr val="385623"/>
                </a:solidFill>
              </a:rPr>
              <a:t>Identification card/DL from another country</a:t>
            </a:r>
            <a:endParaRPr sz="1300"/>
          </a:p>
          <a:p>
            <a:pPr marL="520700" lvl="1" indent="-1905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" sz="1300"/>
              <a:t>***</a:t>
            </a:r>
            <a:r>
              <a:rPr lang="en" sz="1300" b="1"/>
              <a:t>Note</a:t>
            </a:r>
            <a:r>
              <a:rPr lang="en" sz="1300"/>
              <a:t>, it might be difficult and time consuming to get back returns on international persons***</a:t>
            </a:r>
            <a:endParaRPr sz="1300"/>
          </a:p>
          <a:p>
            <a:pPr marL="520700" lvl="1" indent="-190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85623"/>
              </a:buClr>
              <a:buSzPts val="2000"/>
              <a:buChar char="•"/>
            </a:pPr>
            <a:r>
              <a:rPr lang="en" sz="1300">
                <a:solidFill>
                  <a:srgbClr val="385623"/>
                </a:solidFill>
              </a:rPr>
              <a:t>To identify other people in the car, you can ask for identification but they do </a:t>
            </a:r>
            <a:r>
              <a:rPr lang="en" sz="1300" b="1" u="sng">
                <a:solidFill>
                  <a:srgbClr val="385623"/>
                </a:solidFill>
              </a:rPr>
              <a:t>NOT</a:t>
            </a:r>
            <a:r>
              <a:rPr lang="en" sz="1300">
                <a:solidFill>
                  <a:srgbClr val="385623"/>
                </a:solidFill>
              </a:rPr>
              <a:t> legally have to provide it; at this point use your verbal skills to convince them to give you an ID or Name/DOB</a:t>
            </a:r>
            <a:endParaRPr sz="1300"/>
          </a:p>
          <a:p>
            <a:pPr marL="520700" lvl="1" indent="-190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" sz="1300"/>
              <a:t>Insurance can be verified through dispatch if they do not have it</a:t>
            </a:r>
            <a:endParaRPr sz="1300"/>
          </a:p>
        </p:txBody>
      </p:sp>
      <p:pic>
        <p:nvPicPr>
          <p:cNvPr id="283" name="Google Shape;283;p45" descr="Related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8598" y="1501546"/>
            <a:ext cx="3165352" cy="1783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5" descr="Related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45638" y="3388302"/>
            <a:ext cx="2208313" cy="1654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6"/>
          <p:cNvSpPr txBox="1">
            <a:spLocks noGrp="1"/>
          </p:cNvSpPr>
          <p:nvPr>
            <p:ph type="title"/>
          </p:nvPr>
        </p:nvSpPr>
        <p:spPr>
          <a:xfrm>
            <a:off x="0" y="443277"/>
            <a:ext cx="91440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r>
              <a:rPr lang="en" sz="2400" u="sng"/>
              <a:t>Statements &amp; Actions</a:t>
            </a:r>
            <a:endParaRPr sz="2400" u="sng"/>
          </a:p>
        </p:txBody>
      </p:sp>
      <p:sp>
        <p:nvSpPr>
          <p:cNvPr id="290" name="Google Shape;290;p46"/>
          <p:cNvSpPr txBox="1">
            <a:spLocks noGrp="1"/>
          </p:cNvSpPr>
          <p:nvPr>
            <p:ph type="body" idx="1"/>
          </p:nvPr>
        </p:nvSpPr>
        <p:spPr>
          <a:xfrm>
            <a:off x="-1" y="1153174"/>
            <a:ext cx="6234600" cy="37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" sz="1900"/>
              <a:t>4) </a:t>
            </a:r>
            <a:r>
              <a:rPr lang="en" sz="1900" b="1">
                <a:solidFill>
                  <a:srgbClr val="00B050"/>
                </a:solidFill>
              </a:rPr>
              <a:t>Statement of Action Taken</a:t>
            </a:r>
            <a:endParaRPr sz="1100"/>
          </a:p>
          <a:p>
            <a:pPr marL="520700" lvl="1" indent="-184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" sz="1700"/>
              <a:t>Tell the driver what action you plan on doing before returning to the vehicle:</a:t>
            </a:r>
            <a:endParaRPr sz="1100"/>
          </a:p>
          <a:p>
            <a:pPr marL="863600" lvl="2" indent="-184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48135"/>
              </a:buClr>
              <a:buSzPts val="1700"/>
              <a:buChar char="•"/>
            </a:pPr>
            <a:r>
              <a:rPr lang="en" sz="1700" i="1">
                <a:solidFill>
                  <a:srgbClr val="548135"/>
                </a:solidFill>
              </a:rPr>
              <a:t>Written warning</a:t>
            </a:r>
            <a:endParaRPr sz="1100"/>
          </a:p>
          <a:p>
            <a:pPr marL="863600" lvl="2" indent="-184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48135"/>
              </a:buClr>
              <a:buSzPts val="1700"/>
              <a:buChar char="•"/>
            </a:pPr>
            <a:r>
              <a:rPr lang="en" sz="1700" i="1">
                <a:solidFill>
                  <a:srgbClr val="548135"/>
                </a:solidFill>
              </a:rPr>
              <a:t>Citation </a:t>
            </a:r>
            <a:endParaRPr sz="11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" sz="1900"/>
              <a:t>5) </a:t>
            </a:r>
            <a:r>
              <a:rPr lang="en" sz="1900" b="1">
                <a:solidFill>
                  <a:srgbClr val="00B0F0"/>
                </a:solidFill>
              </a:rPr>
              <a:t>Take that action</a:t>
            </a:r>
            <a:endParaRPr sz="1100"/>
          </a:p>
          <a:p>
            <a:pPr marL="520700" lvl="1" indent="-184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" sz="1700"/>
              <a:t>The </a:t>
            </a:r>
            <a:r>
              <a:rPr lang="en" sz="1700" b="1"/>
              <a:t>Sandra Bland Act </a:t>
            </a:r>
            <a:r>
              <a:rPr lang="en" sz="1700"/>
              <a:t>requires all traffic stops to be documented as of January 1, 2018 including “</a:t>
            </a:r>
            <a:r>
              <a:rPr lang="en" sz="1700" i="1"/>
              <a:t>verbal warnings</a:t>
            </a:r>
            <a:r>
              <a:rPr lang="en" sz="1700"/>
              <a:t>” so the majority of police departments are doing </a:t>
            </a:r>
            <a:r>
              <a:rPr lang="en" sz="1700" b="1">
                <a:solidFill>
                  <a:srgbClr val="0070C0"/>
                </a:solidFill>
              </a:rPr>
              <a:t>written warnings</a:t>
            </a:r>
            <a:endParaRPr sz="1100"/>
          </a:p>
          <a:p>
            <a:pPr marL="863600" lvl="2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/>
              <a:t>New policy of recording if </a:t>
            </a:r>
            <a:r>
              <a:rPr lang="en" sz="1400" i="1"/>
              <a:t>physical force </a:t>
            </a:r>
            <a:r>
              <a:rPr lang="en" sz="1400"/>
              <a:t>was used during the stop  </a:t>
            </a:r>
            <a:endParaRPr sz="1100"/>
          </a:p>
          <a:p>
            <a:pPr marL="520700" lvl="1" indent="-184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" sz="1700"/>
              <a:t>Record all information on </a:t>
            </a:r>
            <a:r>
              <a:rPr lang="en" sz="1700" b="1"/>
              <a:t>driver</a:t>
            </a:r>
            <a:r>
              <a:rPr lang="en" sz="1700"/>
              <a:t> &amp; </a:t>
            </a:r>
            <a:r>
              <a:rPr lang="en" sz="1700" b="1"/>
              <a:t>vehicle</a:t>
            </a:r>
            <a:endParaRPr sz="1100"/>
          </a:p>
          <a:p>
            <a:pPr marL="863600" lvl="2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/>
              <a:t>Fill out the appropriate boxes on </a:t>
            </a:r>
            <a:r>
              <a:rPr lang="en" sz="1400" i="1"/>
              <a:t>race information, searches &amp; contraband</a:t>
            </a:r>
            <a:endParaRPr sz="1100"/>
          </a:p>
          <a:p>
            <a:pPr marL="520700" lvl="1" indent="-184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700"/>
              <a:buChar char="•"/>
            </a:pPr>
            <a:r>
              <a:rPr lang="en" sz="1700">
                <a:solidFill>
                  <a:srgbClr val="C00000"/>
                </a:solidFill>
              </a:rPr>
              <a:t>Remember to frequently look at the vehicle and occupants!!!</a:t>
            </a:r>
            <a:endParaRPr sz="1100"/>
          </a:p>
        </p:txBody>
      </p:sp>
      <p:pic>
        <p:nvPicPr>
          <p:cNvPr id="291" name="Google Shape;291;p46" descr="Image result for traffic sto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3832" y="1659101"/>
            <a:ext cx="2910881" cy="1631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6" descr="Image result for traffic stop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3832" y="3467118"/>
            <a:ext cx="2910168" cy="1676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7"/>
          <p:cNvSpPr txBox="1">
            <a:spLocks noGrp="1"/>
          </p:cNvSpPr>
          <p:nvPr>
            <p:ph type="title"/>
          </p:nvPr>
        </p:nvSpPr>
        <p:spPr>
          <a:xfrm>
            <a:off x="0" y="443277"/>
            <a:ext cx="91440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r>
              <a:rPr lang="en" sz="2700" u="sng"/>
              <a:t>Explanation &amp; Safe Departure </a:t>
            </a:r>
            <a:endParaRPr sz="2700" u="sng"/>
          </a:p>
        </p:txBody>
      </p:sp>
      <p:sp>
        <p:nvSpPr>
          <p:cNvPr id="298" name="Google Shape;298;p47"/>
          <p:cNvSpPr txBox="1">
            <a:spLocks noGrp="1"/>
          </p:cNvSpPr>
          <p:nvPr>
            <p:ph type="body" idx="1"/>
          </p:nvPr>
        </p:nvSpPr>
        <p:spPr>
          <a:xfrm>
            <a:off x="-1" y="1250899"/>
            <a:ext cx="9144000" cy="37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714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 sz="1100"/>
              <a:t>6) </a:t>
            </a:r>
            <a:r>
              <a:rPr lang="en" sz="1100" b="1">
                <a:solidFill>
                  <a:srgbClr val="002060"/>
                </a:solidFill>
              </a:rPr>
              <a:t>Explanation of what Violator Must Do</a:t>
            </a:r>
            <a:endParaRPr sz="1100"/>
          </a:p>
          <a:p>
            <a:pPr marL="520700" lvl="1" indent="-1778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100"/>
              <a:t>For citations and written warnings, you will need to get a </a:t>
            </a:r>
            <a:r>
              <a:rPr lang="en" sz="1100" b="1"/>
              <a:t>driver signature </a:t>
            </a:r>
            <a:endParaRPr sz="1100"/>
          </a:p>
          <a:p>
            <a:pPr marL="520700" lvl="1" indent="-1778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8080"/>
              </a:buClr>
              <a:buSzPts val="1800"/>
              <a:buChar char="•"/>
            </a:pPr>
            <a:r>
              <a:rPr lang="en" sz="1100" b="1" u="sng">
                <a:solidFill>
                  <a:srgbClr val="008080"/>
                </a:solidFill>
              </a:rPr>
              <a:t>For citations:</a:t>
            </a:r>
            <a:endParaRPr sz="1100"/>
          </a:p>
          <a:p>
            <a:pPr marL="863600" lvl="2" indent="-17145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" sz="1100"/>
              <a:t>Say </a:t>
            </a:r>
            <a:r>
              <a:rPr lang="en" sz="1100" i="1">
                <a:solidFill>
                  <a:srgbClr val="00B0F0"/>
                </a:solidFill>
              </a:rPr>
              <a:t>This is not a guilty plea, this is a promise to appear in court or pay by this date</a:t>
            </a:r>
            <a:endParaRPr sz="1100"/>
          </a:p>
          <a:p>
            <a:pPr marL="863600" lvl="2" indent="-17145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" sz="1100"/>
              <a:t>Give the next available court date for citations (also written on citation)</a:t>
            </a:r>
            <a:endParaRPr sz="1100"/>
          </a:p>
          <a:p>
            <a:pPr marL="1206500" lvl="3" indent="-1778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100"/>
              <a:t>Violators must have at least </a:t>
            </a:r>
            <a:r>
              <a:rPr lang="en" sz="1100" b="1"/>
              <a:t>10 working days </a:t>
            </a:r>
            <a:r>
              <a:rPr lang="en" sz="1100"/>
              <a:t>from the date of the stop until the court date</a:t>
            </a:r>
            <a:endParaRPr sz="1100"/>
          </a:p>
          <a:p>
            <a:pPr marL="863600" lvl="2" indent="-17145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Char char="•"/>
            </a:pPr>
            <a:r>
              <a:rPr lang="en" sz="1100">
                <a:solidFill>
                  <a:srgbClr val="C00000"/>
                </a:solidFill>
              </a:rPr>
              <a:t>Drivers must pay before the court date or show up to court</a:t>
            </a:r>
            <a:endParaRPr sz="1100"/>
          </a:p>
          <a:p>
            <a:pPr marL="863600" lvl="2" indent="-17145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" sz="1100"/>
              <a:t>Give the driver the </a:t>
            </a:r>
            <a:r>
              <a:rPr lang="en" sz="1100" b="1"/>
              <a:t>court paperwork </a:t>
            </a:r>
            <a:r>
              <a:rPr lang="en" sz="1100"/>
              <a:t>for information on how to pay and a copy of their citation</a:t>
            </a:r>
            <a:endParaRPr sz="1100"/>
          </a:p>
          <a:p>
            <a:pPr marL="520700" lvl="1" indent="-1778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8080"/>
              </a:buClr>
              <a:buSzPts val="1800"/>
              <a:buChar char="•"/>
            </a:pPr>
            <a:r>
              <a:rPr lang="en" sz="1100" b="1" u="sng">
                <a:solidFill>
                  <a:srgbClr val="008080"/>
                </a:solidFill>
              </a:rPr>
              <a:t>For written warnings</a:t>
            </a:r>
            <a:r>
              <a:rPr lang="en" sz="1100"/>
              <a:t>:</a:t>
            </a:r>
            <a:endParaRPr sz="1100"/>
          </a:p>
          <a:p>
            <a:pPr marL="863600" lvl="2" indent="-17145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" sz="1100"/>
              <a:t>Give a copy of the written warning and tell them they do not have to do anything (court/pay)</a:t>
            </a:r>
            <a:endParaRPr sz="1100"/>
          </a:p>
          <a:p>
            <a:pPr marL="520700" lvl="1" indent="-1778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100"/>
              <a:t>Return all Driver’s licenses and tell them they are free to go at this point</a:t>
            </a:r>
            <a:endParaRPr sz="1100"/>
          </a:p>
          <a:p>
            <a:pPr marL="177800" lvl="0" indent="-17145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 sz="1100"/>
              <a:t>7) </a:t>
            </a:r>
            <a:r>
              <a:rPr lang="en" sz="1100" b="1">
                <a:solidFill>
                  <a:srgbClr val="7030A0"/>
                </a:solidFill>
              </a:rPr>
              <a:t>Safe Departure </a:t>
            </a:r>
            <a:endParaRPr sz="1100"/>
          </a:p>
          <a:p>
            <a:pPr marL="520700" lvl="1" indent="-1778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100"/>
              <a:t>Walk back to the car, checking for traffic and keeping an eye on the driver</a:t>
            </a:r>
            <a:endParaRPr sz="1100"/>
          </a:p>
          <a:p>
            <a:pPr marL="520700" lvl="1" indent="-1778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100"/>
              <a:t>Turn off overhead lights, car &amp; body camera, and radio dispatch you are </a:t>
            </a:r>
            <a:r>
              <a:rPr lang="en" sz="1100" b="1"/>
              <a:t>10-8</a:t>
            </a:r>
            <a:endParaRPr sz="1100"/>
          </a:p>
        </p:txBody>
      </p:sp>
      <p:pic>
        <p:nvPicPr>
          <p:cNvPr id="299" name="Google Shape;299;p47" descr="Image result for traffic sto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95726" y="1989872"/>
            <a:ext cx="2248275" cy="152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8"/>
          <p:cNvSpPr txBox="1">
            <a:spLocks noGrp="1"/>
          </p:cNvSpPr>
          <p:nvPr>
            <p:ph type="title"/>
          </p:nvPr>
        </p:nvSpPr>
        <p:spPr>
          <a:xfrm>
            <a:off x="0" y="443277"/>
            <a:ext cx="91440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r>
              <a:rPr lang="en" sz="2900" u="sng"/>
              <a:t>Warrants</a:t>
            </a:r>
            <a:r>
              <a:rPr lang="en" sz="1100"/>
              <a:t> </a:t>
            </a:r>
            <a:endParaRPr sz="1100"/>
          </a:p>
        </p:txBody>
      </p:sp>
      <p:sp>
        <p:nvSpPr>
          <p:cNvPr id="305" name="Google Shape;305;p48"/>
          <p:cNvSpPr txBox="1">
            <a:spLocks noGrp="1"/>
          </p:cNvSpPr>
          <p:nvPr>
            <p:ph type="body" idx="1"/>
          </p:nvPr>
        </p:nvSpPr>
        <p:spPr>
          <a:xfrm>
            <a:off x="-1" y="1295299"/>
            <a:ext cx="9144000" cy="37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96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" sz="1500"/>
              <a:t>Dispatch will check for warrants of every driver license/name given</a:t>
            </a:r>
            <a:endParaRPr sz="1500"/>
          </a:p>
          <a:p>
            <a:pPr marL="177800" lvl="0" indent="-196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030A0"/>
              </a:buClr>
              <a:buSzPts val="2500"/>
              <a:buChar char="•"/>
            </a:pPr>
            <a:r>
              <a:rPr lang="en" sz="1500">
                <a:solidFill>
                  <a:srgbClr val="7030A0"/>
                </a:solidFill>
              </a:rPr>
              <a:t>If there’s an active warrant, dispatch will say </a:t>
            </a:r>
            <a:r>
              <a:rPr lang="en" sz="1500" b="1">
                <a:solidFill>
                  <a:srgbClr val="7030A0"/>
                </a:solidFill>
              </a:rPr>
              <a:t>10-99</a:t>
            </a:r>
            <a:endParaRPr sz="1500"/>
          </a:p>
          <a:p>
            <a:pPr marL="177800" lvl="0" indent="-196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" sz="1500"/>
              <a:t>Dispatch will have to confirm there is a warrant and that the agency with the warrant will extradite the person</a:t>
            </a:r>
            <a:endParaRPr sz="1500"/>
          </a:p>
          <a:p>
            <a:pPr marL="520700" lvl="1" indent="-203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8080"/>
              </a:buClr>
              <a:buSzPts val="2200"/>
              <a:buChar char="•"/>
            </a:pPr>
            <a:r>
              <a:rPr lang="en" sz="1500" i="1">
                <a:solidFill>
                  <a:srgbClr val="008080"/>
                </a:solidFill>
              </a:rPr>
              <a:t>Some warrants are only good within 150 miles of the county of the agency</a:t>
            </a:r>
            <a:endParaRPr sz="1500"/>
          </a:p>
          <a:p>
            <a:pPr marL="520700" lvl="1" indent="-203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666"/>
              </a:buClr>
              <a:buSzPts val="2200"/>
              <a:buChar char="•"/>
            </a:pPr>
            <a:r>
              <a:rPr lang="en" sz="1500" i="1">
                <a:solidFill>
                  <a:srgbClr val="006666"/>
                </a:solidFill>
              </a:rPr>
              <a:t>Some warrants are only good in that state </a:t>
            </a:r>
            <a:endParaRPr sz="1500"/>
          </a:p>
          <a:p>
            <a:pPr marL="520700" lvl="1" indent="-203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8080"/>
              </a:buClr>
              <a:buSzPts val="2200"/>
              <a:buChar char="•"/>
            </a:pPr>
            <a:r>
              <a:rPr lang="en" sz="1500" i="1">
                <a:solidFill>
                  <a:srgbClr val="008080"/>
                </a:solidFill>
              </a:rPr>
              <a:t>Some agencies only arrest for warrants if it is over $500 in fines</a:t>
            </a:r>
            <a:endParaRPr sz="1500"/>
          </a:p>
          <a:p>
            <a:pPr marL="177800" lvl="0" indent="-196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" sz="1500"/>
              <a:t>If the person has a warrant and it is confirmed, the person is placed under arrest and booked in the nearest county jail</a:t>
            </a:r>
            <a:endParaRPr sz="1500"/>
          </a:p>
          <a:p>
            <a:pPr marL="177800" lvl="0" indent="-196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C00000"/>
              </a:buClr>
              <a:buSzPts val="2500"/>
              <a:buChar char="•"/>
            </a:pPr>
            <a:r>
              <a:rPr lang="en" sz="1500">
                <a:solidFill>
                  <a:srgbClr val="C00000"/>
                </a:solidFill>
              </a:rPr>
              <a:t>If the warrant is non-extradition, do </a:t>
            </a:r>
            <a:r>
              <a:rPr lang="en" sz="1500" b="1" u="sng">
                <a:solidFill>
                  <a:srgbClr val="C00000"/>
                </a:solidFill>
              </a:rPr>
              <a:t>not</a:t>
            </a:r>
            <a:r>
              <a:rPr lang="en" sz="1500">
                <a:solidFill>
                  <a:srgbClr val="C00000"/>
                </a:solidFill>
              </a:rPr>
              <a:t> tell the person they have a warrant</a:t>
            </a:r>
            <a:endParaRPr sz="1500"/>
          </a:p>
          <a:p>
            <a:pPr marL="520700" lvl="1" indent="-203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" sz="1500"/>
              <a:t>They might kill/run from/assault the next officer who pulls them over</a:t>
            </a:r>
            <a:endParaRPr sz="1500"/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sz="1500"/>
          </a:p>
        </p:txBody>
      </p:sp>
      <p:pic>
        <p:nvPicPr>
          <p:cNvPr id="306" name="Google Shape;306;p48" descr="Image result for police patrol vehic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69258" y="2697853"/>
            <a:ext cx="1550678" cy="1019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9"/>
          <p:cNvSpPr txBox="1">
            <a:spLocks noGrp="1"/>
          </p:cNvSpPr>
          <p:nvPr>
            <p:ph type="title"/>
          </p:nvPr>
        </p:nvSpPr>
        <p:spPr>
          <a:xfrm>
            <a:off x="0" y="443277"/>
            <a:ext cx="91440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r>
              <a:rPr lang="en" sz="2600" u="sng"/>
              <a:t>Special Circumstances </a:t>
            </a:r>
            <a:endParaRPr sz="2600" u="sng"/>
          </a:p>
        </p:txBody>
      </p:sp>
      <p:sp>
        <p:nvSpPr>
          <p:cNvPr id="312" name="Google Shape;312;p49"/>
          <p:cNvSpPr txBox="1">
            <a:spLocks noGrp="1"/>
          </p:cNvSpPr>
          <p:nvPr>
            <p:ph type="body" idx="1"/>
          </p:nvPr>
        </p:nvSpPr>
        <p:spPr>
          <a:xfrm>
            <a:off x="0" y="1437449"/>
            <a:ext cx="8560398" cy="3706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 sz="1100"/>
              <a:t>If an officer makes contact with the violator and:</a:t>
            </a:r>
            <a:endParaRPr sz="1100"/>
          </a:p>
          <a:p>
            <a:pPr marL="52070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800"/>
              <a:buChar char="•"/>
            </a:pPr>
            <a:r>
              <a:rPr lang="en" sz="1100" b="1">
                <a:solidFill>
                  <a:srgbClr val="C00000"/>
                </a:solidFill>
              </a:rPr>
              <a:t>Smells marijuana </a:t>
            </a:r>
            <a:r>
              <a:rPr lang="en" sz="1100">
                <a:solidFill>
                  <a:srgbClr val="C00000"/>
                </a:solidFill>
              </a:rPr>
              <a:t>or sees contraband in </a:t>
            </a:r>
            <a:r>
              <a:rPr lang="en" sz="1100" b="1">
                <a:solidFill>
                  <a:srgbClr val="C00000"/>
                </a:solidFill>
              </a:rPr>
              <a:t>plain view</a:t>
            </a:r>
            <a:endParaRPr sz="1100"/>
          </a:p>
          <a:p>
            <a:pPr marL="86360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" sz="1100"/>
              <a:t>The officer may conduct a </a:t>
            </a:r>
            <a:r>
              <a:rPr lang="en" sz="1100" b="1"/>
              <a:t>probable cause </a:t>
            </a:r>
            <a:r>
              <a:rPr lang="en" sz="1100"/>
              <a:t>search for drugs</a:t>
            </a:r>
            <a:endParaRPr sz="1100"/>
          </a:p>
          <a:p>
            <a:pPr marL="86360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" sz="1100"/>
              <a:t>Ask the driver to step out of the vehicle and pat them down for weapons</a:t>
            </a:r>
            <a:endParaRPr sz="1100"/>
          </a:p>
          <a:p>
            <a:pPr marL="86360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" sz="1100"/>
              <a:t>Repeat for all other passengers, get them out and pat them down</a:t>
            </a:r>
            <a:endParaRPr sz="1100"/>
          </a:p>
          <a:p>
            <a:pPr marL="86360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" sz="1100"/>
              <a:t>Search the vehicle for </a:t>
            </a:r>
            <a:r>
              <a:rPr lang="en" sz="1100" b="1"/>
              <a:t>contraband</a:t>
            </a:r>
            <a:endParaRPr sz="1100"/>
          </a:p>
          <a:p>
            <a:pPr marL="52070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55A11"/>
              </a:buClr>
              <a:buSzPts val="1800"/>
              <a:buChar char="•"/>
            </a:pPr>
            <a:r>
              <a:rPr lang="en" sz="1100">
                <a:solidFill>
                  <a:srgbClr val="C55A11"/>
                </a:solidFill>
              </a:rPr>
              <a:t>Sees a </a:t>
            </a:r>
            <a:r>
              <a:rPr lang="en" sz="1100" b="1">
                <a:solidFill>
                  <a:srgbClr val="C55A11"/>
                </a:solidFill>
              </a:rPr>
              <a:t>Gun</a:t>
            </a:r>
            <a:r>
              <a:rPr lang="en" sz="1100">
                <a:solidFill>
                  <a:srgbClr val="C55A11"/>
                </a:solidFill>
              </a:rPr>
              <a:t> on the front seat</a:t>
            </a:r>
            <a:endParaRPr sz="1100"/>
          </a:p>
          <a:p>
            <a:pPr marL="86360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" sz="1100"/>
              <a:t>Radios for backup, can draw gun from holster; keeps at the side</a:t>
            </a:r>
            <a:endParaRPr sz="1100"/>
          </a:p>
          <a:p>
            <a:pPr marL="86360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" sz="1100"/>
              <a:t>Can leave it there, order from car, or place in handcuffs depending on the situation</a:t>
            </a:r>
            <a:endParaRPr sz="1100"/>
          </a:p>
          <a:p>
            <a:pPr marL="52070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BF9000"/>
              </a:buClr>
              <a:buSzPts val="1800"/>
              <a:buChar char="•"/>
            </a:pPr>
            <a:r>
              <a:rPr lang="en" sz="1100">
                <a:solidFill>
                  <a:srgbClr val="BF9000"/>
                </a:solidFill>
              </a:rPr>
              <a:t>Driver hands the officer his/her </a:t>
            </a:r>
            <a:r>
              <a:rPr lang="en" sz="1100" b="1">
                <a:solidFill>
                  <a:srgbClr val="BF9000"/>
                </a:solidFill>
              </a:rPr>
              <a:t>Concealed Handgun License </a:t>
            </a:r>
            <a:r>
              <a:rPr lang="en" sz="1100">
                <a:solidFill>
                  <a:srgbClr val="BF9000"/>
                </a:solidFill>
              </a:rPr>
              <a:t>(CHL)</a:t>
            </a:r>
            <a:endParaRPr sz="1100"/>
          </a:p>
          <a:p>
            <a:pPr marL="86360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" sz="1100"/>
              <a:t>Officer asks for </a:t>
            </a:r>
            <a:r>
              <a:rPr lang="en" sz="1100" b="1"/>
              <a:t>location</a:t>
            </a:r>
            <a:r>
              <a:rPr lang="en" sz="1100"/>
              <a:t> of handgun, tells driver to keep hands on steering wheel</a:t>
            </a:r>
            <a:endParaRPr sz="1100"/>
          </a:p>
          <a:p>
            <a:pPr marL="52070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8A3E"/>
              </a:buClr>
              <a:buSzPts val="1800"/>
              <a:buChar char="•"/>
            </a:pPr>
            <a:r>
              <a:rPr lang="en" sz="1100">
                <a:solidFill>
                  <a:srgbClr val="008A3E"/>
                </a:solidFill>
              </a:rPr>
              <a:t>Driver </a:t>
            </a:r>
            <a:r>
              <a:rPr lang="en" sz="1100" b="1">
                <a:solidFill>
                  <a:srgbClr val="008A3E"/>
                </a:solidFill>
              </a:rPr>
              <a:t>exits</a:t>
            </a:r>
            <a:r>
              <a:rPr lang="en" sz="1100">
                <a:solidFill>
                  <a:srgbClr val="008A3E"/>
                </a:solidFill>
              </a:rPr>
              <a:t> vehicle</a:t>
            </a:r>
            <a:endParaRPr sz="1100"/>
          </a:p>
          <a:p>
            <a:pPr marL="86360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" sz="1100"/>
              <a:t>Orders driver back in, uses appropriate level of force if driver refuses</a:t>
            </a:r>
            <a:endParaRPr sz="1100"/>
          </a:p>
          <a:p>
            <a:pPr marL="863600" lvl="2" indent="-76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100"/>
          </a:p>
        </p:txBody>
      </p:sp>
      <p:pic>
        <p:nvPicPr>
          <p:cNvPr id="313" name="Google Shape;313;p49" descr="Image result for cop hit by ca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3817" y="1437449"/>
            <a:ext cx="2390975" cy="2120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0"/>
          <p:cNvSpPr txBox="1">
            <a:spLocks noGrp="1"/>
          </p:cNvSpPr>
          <p:nvPr>
            <p:ph type="title"/>
          </p:nvPr>
        </p:nvSpPr>
        <p:spPr>
          <a:xfrm>
            <a:off x="0" y="443277"/>
            <a:ext cx="91440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r>
              <a:rPr lang="en" sz="2300" u="sng"/>
              <a:t>Professionalism</a:t>
            </a:r>
            <a:endParaRPr sz="2300" u="sng"/>
          </a:p>
        </p:txBody>
      </p:sp>
      <p:sp>
        <p:nvSpPr>
          <p:cNvPr id="319" name="Google Shape;319;p50"/>
          <p:cNvSpPr txBox="1">
            <a:spLocks noGrp="1"/>
          </p:cNvSpPr>
          <p:nvPr>
            <p:ph type="body" idx="1"/>
          </p:nvPr>
        </p:nvSpPr>
        <p:spPr>
          <a:xfrm>
            <a:off x="0" y="1437449"/>
            <a:ext cx="6738730" cy="3706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203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Char char="•"/>
            </a:pPr>
            <a:r>
              <a:rPr lang="en" sz="1600">
                <a:solidFill>
                  <a:srgbClr val="002060"/>
                </a:solidFill>
              </a:rPr>
              <a:t>Remember to always act </a:t>
            </a:r>
            <a:r>
              <a:rPr lang="en" sz="1600" b="1">
                <a:solidFill>
                  <a:srgbClr val="002060"/>
                </a:solidFill>
              </a:rPr>
              <a:t>professional</a:t>
            </a:r>
            <a:r>
              <a:rPr lang="en" sz="1600">
                <a:solidFill>
                  <a:srgbClr val="002060"/>
                </a:solidFill>
              </a:rPr>
              <a:t> and remember you are on video</a:t>
            </a:r>
            <a:endParaRPr sz="1600"/>
          </a:p>
          <a:p>
            <a:pPr marL="177800" lvl="0" indent="-2032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" sz="1600"/>
              <a:t>Some drivers will be </a:t>
            </a:r>
            <a:r>
              <a:rPr lang="en" sz="1600" i="1"/>
              <a:t>angry</a:t>
            </a:r>
            <a:r>
              <a:rPr lang="en" sz="1600"/>
              <a:t>, </a:t>
            </a:r>
            <a:r>
              <a:rPr lang="en" sz="1600" i="1"/>
              <a:t>scared</a:t>
            </a:r>
            <a:r>
              <a:rPr lang="en" sz="1600"/>
              <a:t> or </a:t>
            </a:r>
            <a:r>
              <a:rPr lang="en" sz="1600" i="1"/>
              <a:t>rude</a:t>
            </a:r>
            <a:r>
              <a:rPr lang="en" sz="1600"/>
              <a:t> as well as trying to get a rise out of you</a:t>
            </a:r>
            <a:endParaRPr sz="1600"/>
          </a:p>
          <a:p>
            <a:pPr marL="520700" lvl="1" indent="-20955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7030A0"/>
              </a:buClr>
              <a:buSzPts val="2300"/>
              <a:buChar char="•"/>
            </a:pPr>
            <a:r>
              <a:rPr lang="en" sz="1600">
                <a:solidFill>
                  <a:srgbClr val="7030A0"/>
                </a:solidFill>
              </a:rPr>
              <a:t>More than a normal amount of fear or nervousness is a cause for caution</a:t>
            </a:r>
            <a:endParaRPr sz="1600"/>
          </a:p>
          <a:p>
            <a:pPr marL="520700" lvl="1" indent="-20955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" sz="1600"/>
              <a:t>There may be drugs, guns, or a warrant on the driver </a:t>
            </a:r>
            <a:endParaRPr sz="1600"/>
          </a:p>
          <a:p>
            <a:pPr marL="177800" lvl="0" indent="-2032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C00000"/>
              </a:buClr>
              <a:buSzPts val="2600"/>
              <a:buChar char="•"/>
            </a:pPr>
            <a:r>
              <a:rPr lang="en" sz="1600">
                <a:solidFill>
                  <a:srgbClr val="C00000"/>
                </a:solidFill>
              </a:rPr>
              <a:t>Do NOT use more than the appropriate level of force</a:t>
            </a:r>
            <a:endParaRPr sz="1600"/>
          </a:p>
          <a:p>
            <a:pPr marL="177800" lvl="0" indent="-2032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C00000"/>
              </a:buClr>
              <a:buSzPts val="2600"/>
              <a:buChar char="•"/>
            </a:pPr>
            <a:r>
              <a:rPr lang="en" sz="1600">
                <a:solidFill>
                  <a:srgbClr val="C00000"/>
                </a:solidFill>
              </a:rPr>
              <a:t>Do NOT react to someone baiting you or insulting you</a:t>
            </a:r>
            <a:endParaRPr sz="1600"/>
          </a:p>
          <a:p>
            <a:pPr marL="177800" lvl="0" indent="-2032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C00000"/>
              </a:buClr>
              <a:buSzPts val="2600"/>
              <a:buChar char="•"/>
            </a:pPr>
            <a:r>
              <a:rPr lang="en" sz="1600">
                <a:solidFill>
                  <a:srgbClr val="C00000"/>
                </a:solidFill>
              </a:rPr>
              <a:t>Do NOT get into an argument with the driver</a:t>
            </a:r>
            <a:endParaRPr sz="1600"/>
          </a:p>
          <a:p>
            <a:pPr marL="177800" lvl="0" indent="-2032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" sz="1600"/>
              <a:t>If the person continues to argue, hand them their citation and walk away</a:t>
            </a:r>
            <a:endParaRPr sz="1600"/>
          </a:p>
          <a:p>
            <a:pPr marL="177800" lvl="0" indent="-381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sz="1600"/>
          </a:p>
        </p:txBody>
      </p:sp>
      <p:pic>
        <p:nvPicPr>
          <p:cNvPr id="320" name="Google Shape;320;p50" descr="Image result for cop hit by ca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79369" y="3030193"/>
            <a:ext cx="2764631" cy="18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50" descr="Image result for cop hit by ca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38725" y="633775"/>
            <a:ext cx="2356550" cy="1325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>
            <a:spLocks noGrp="1"/>
          </p:cNvSpPr>
          <p:nvPr>
            <p:ph type="title"/>
          </p:nvPr>
        </p:nvSpPr>
        <p:spPr>
          <a:xfrm>
            <a:off x="0" y="1400977"/>
            <a:ext cx="91440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What are some dangerous situations that can happen during a traffic stop?</a:t>
            </a:r>
            <a:endParaRPr sz="3200"/>
          </a:p>
        </p:txBody>
      </p:sp>
      <p:pic>
        <p:nvPicPr>
          <p:cNvPr id="141" name="Google Shape;141;p27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291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7">
            <a:hlinkClick r:id="rId5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0" y="318902"/>
            <a:ext cx="91440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r>
              <a:rPr lang="en" sz="2300" u="sng"/>
              <a:t>Transportation Code Violations</a:t>
            </a:r>
            <a:endParaRPr sz="2300" u="sng"/>
          </a:p>
        </p:txBody>
      </p:sp>
      <p:sp>
        <p:nvSpPr>
          <p:cNvPr id="148" name="Google Shape;148;p28"/>
          <p:cNvSpPr txBox="1">
            <a:spLocks noGrp="1"/>
          </p:cNvSpPr>
          <p:nvPr>
            <p:ph type="body" idx="1"/>
          </p:nvPr>
        </p:nvSpPr>
        <p:spPr>
          <a:xfrm>
            <a:off x="0" y="1135400"/>
            <a:ext cx="8955300" cy="39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234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666"/>
              </a:buClr>
              <a:buSzPts val="3100"/>
              <a:buChar char="•"/>
            </a:pPr>
            <a:r>
              <a:rPr lang="en">
                <a:solidFill>
                  <a:srgbClr val="006666"/>
                </a:solidFill>
              </a:rPr>
              <a:t>Most traffic stops originate in someone, </a:t>
            </a:r>
            <a:r>
              <a:rPr lang="en" i="1">
                <a:solidFill>
                  <a:srgbClr val="006666"/>
                </a:solidFill>
              </a:rPr>
              <a:t>the police officer or a civilian</a:t>
            </a:r>
            <a:r>
              <a:rPr lang="en">
                <a:solidFill>
                  <a:srgbClr val="006666"/>
                </a:solidFill>
              </a:rPr>
              <a:t>, witnessing a violation of the Texas Transportation Code </a:t>
            </a:r>
            <a:endParaRPr/>
          </a:p>
          <a:p>
            <a:pPr marL="177800" lvl="0" indent="-234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100"/>
              <a:buChar char="•"/>
            </a:pPr>
            <a:r>
              <a:rPr lang="en"/>
              <a:t>To write a citation, the police officer needs to </a:t>
            </a:r>
            <a:r>
              <a:rPr lang="en" b="1"/>
              <a:t>personally</a:t>
            </a:r>
            <a:r>
              <a:rPr lang="en"/>
              <a:t> witness the violation </a:t>
            </a:r>
            <a:endParaRPr/>
          </a:p>
          <a:p>
            <a:pPr marL="177800" lvl="0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0000"/>
              </a:buClr>
              <a:buSzPts val="4600"/>
              <a:buChar char="•"/>
            </a:pPr>
            <a:r>
              <a:rPr lang="en" sz="3600" u="sng">
                <a:solidFill>
                  <a:srgbClr val="FF0000"/>
                </a:solidFill>
              </a:rPr>
              <a:t>Examples</a:t>
            </a:r>
            <a:r>
              <a:rPr lang="en" sz="3600">
                <a:solidFill>
                  <a:srgbClr val="FF0000"/>
                </a:solidFill>
              </a:rPr>
              <a:t>?</a:t>
            </a:r>
            <a:endParaRPr sz="36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520700" lvl="1" indent="-63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100"/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sz="1100"/>
          </a:p>
        </p:txBody>
      </p:sp>
      <p:pic>
        <p:nvPicPr>
          <p:cNvPr id="149" name="Google Shape;149;p28" descr="Image result for instant karma poli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98573" y="2733260"/>
            <a:ext cx="3256584" cy="233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8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4291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8">
            <a:hlinkClick r:id="rId6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9"/>
          <p:cNvSpPr txBox="1">
            <a:spLocks noGrp="1"/>
          </p:cNvSpPr>
          <p:nvPr>
            <p:ph type="title"/>
          </p:nvPr>
        </p:nvSpPr>
        <p:spPr>
          <a:xfrm>
            <a:off x="0" y="283377"/>
            <a:ext cx="91440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r>
              <a:rPr lang="en" sz="2300" u="sng"/>
              <a:t>Other Reasons for Traffic Stops</a:t>
            </a:r>
            <a:endParaRPr sz="2300" u="sng"/>
          </a:p>
        </p:txBody>
      </p:sp>
      <p:sp>
        <p:nvSpPr>
          <p:cNvPr id="157" name="Google Shape;157;p29"/>
          <p:cNvSpPr txBox="1">
            <a:spLocks noGrp="1"/>
          </p:cNvSpPr>
          <p:nvPr>
            <p:ph type="body" idx="1"/>
          </p:nvPr>
        </p:nvSpPr>
        <p:spPr>
          <a:xfrm>
            <a:off x="-1" y="1437449"/>
            <a:ext cx="8955157" cy="3706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96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" sz="1500"/>
              <a:t>There are many other reasons to stop a vehicle besides a Transportation Code violation. They include:</a:t>
            </a:r>
            <a:endParaRPr sz="1500"/>
          </a:p>
          <a:p>
            <a:pPr marL="177800" lvl="0" indent="-196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70C0"/>
              </a:buClr>
              <a:buSzPts val="2500"/>
              <a:buChar char="•"/>
            </a:pPr>
            <a:r>
              <a:rPr lang="en" sz="1500" b="1">
                <a:solidFill>
                  <a:srgbClr val="0070C0"/>
                </a:solidFill>
              </a:rPr>
              <a:t>Reasonable Suspicion Stops</a:t>
            </a:r>
            <a:endParaRPr sz="1500"/>
          </a:p>
          <a:p>
            <a:pPr marL="520700" lvl="1" indent="-203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" sz="1500" i="1"/>
              <a:t>Suspicious persons at suspicious places and times</a:t>
            </a:r>
            <a:endParaRPr sz="1500"/>
          </a:p>
          <a:p>
            <a:pPr marL="177800" lvl="0" indent="-196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6666"/>
              </a:buClr>
              <a:buSzPts val="2500"/>
              <a:buChar char="•"/>
            </a:pPr>
            <a:r>
              <a:rPr lang="en" sz="1500" b="1">
                <a:solidFill>
                  <a:srgbClr val="006666"/>
                </a:solidFill>
              </a:rPr>
              <a:t>Investigatory Stops</a:t>
            </a:r>
            <a:endParaRPr sz="1500"/>
          </a:p>
          <a:p>
            <a:pPr marL="520700" lvl="1" indent="-203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" sz="1500" i="1"/>
              <a:t>Person driving is a witness to a crime</a:t>
            </a:r>
            <a:endParaRPr sz="1500"/>
          </a:p>
          <a:p>
            <a:pPr marL="177800" lvl="0" indent="-196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030A0"/>
              </a:buClr>
              <a:buSzPts val="2500"/>
              <a:buChar char="•"/>
            </a:pPr>
            <a:r>
              <a:rPr lang="en" sz="1500" b="1">
                <a:solidFill>
                  <a:srgbClr val="7030A0"/>
                </a:solidFill>
              </a:rPr>
              <a:t>Community Care Stops </a:t>
            </a:r>
            <a:endParaRPr sz="1500"/>
          </a:p>
          <a:p>
            <a:pPr marL="520700" lvl="1" indent="-203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" sz="1500" i="1"/>
              <a:t>Someone is driving in circles and appears lost</a:t>
            </a:r>
            <a:endParaRPr sz="1500"/>
          </a:p>
          <a:p>
            <a:pPr marL="520700" lvl="1" indent="-203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" sz="1500" i="1"/>
              <a:t>A person is broken down on the side of the road</a:t>
            </a:r>
            <a:endParaRPr sz="1500"/>
          </a:p>
          <a:p>
            <a:pPr marL="177800" lvl="0" indent="-196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6000"/>
              </a:buClr>
              <a:buSzPts val="2500"/>
              <a:buChar char="•"/>
            </a:pPr>
            <a:r>
              <a:rPr lang="en" sz="1500">
                <a:solidFill>
                  <a:srgbClr val="7F6000"/>
                </a:solidFill>
              </a:rPr>
              <a:t>For the sake of brevity, we will focus on </a:t>
            </a:r>
            <a:r>
              <a:rPr lang="en" sz="1500" b="1">
                <a:solidFill>
                  <a:srgbClr val="7F6000"/>
                </a:solidFill>
              </a:rPr>
              <a:t>basic traffic stops </a:t>
            </a:r>
            <a:r>
              <a:rPr lang="en" sz="1500">
                <a:solidFill>
                  <a:srgbClr val="7F6000"/>
                </a:solidFill>
              </a:rPr>
              <a:t>due to a visible violation of the Transportation Code</a:t>
            </a:r>
            <a:endParaRPr sz="1500"/>
          </a:p>
        </p:txBody>
      </p:sp>
      <p:pic>
        <p:nvPicPr>
          <p:cNvPr id="158" name="Google Shape;158;p29" descr="Image result for police patrol vehic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7252" y="1899617"/>
            <a:ext cx="3607904" cy="2364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0"/>
          <p:cNvSpPr txBox="1">
            <a:spLocks noGrp="1"/>
          </p:cNvSpPr>
          <p:nvPr>
            <p:ph type="title"/>
          </p:nvPr>
        </p:nvSpPr>
        <p:spPr>
          <a:xfrm>
            <a:off x="0" y="443277"/>
            <a:ext cx="91440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r>
              <a:rPr lang="en" sz="2700" u="sng"/>
              <a:t>Traffic Stop Initiation</a:t>
            </a:r>
            <a:endParaRPr sz="2700" u="sng"/>
          </a:p>
        </p:txBody>
      </p:sp>
      <p:sp>
        <p:nvSpPr>
          <p:cNvPr id="164" name="Google Shape;164;p30"/>
          <p:cNvSpPr txBox="1">
            <a:spLocks noGrp="1"/>
          </p:cNvSpPr>
          <p:nvPr>
            <p:ph type="body" idx="1"/>
          </p:nvPr>
        </p:nvSpPr>
        <p:spPr>
          <a:xfrm>
            <a:off x="-1" y="1437449"/>
            <a:ext cx="8885583" cy="3706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2476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</a:pPr>
            <a:r>
              <a:rPr lang="en" sz="2300"/>
              <a:t>Once a violation is witnessed the officer should contact dispatch</a:t>
            </a:r>
            <a:endParaRPr sz="2300"/>
          </a:p>
          <a:p>
            <a:pPr marL="177800" lvl="0" indent="-24765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3300"/>
              <a:buChar char="•"/>
            </a:pPr>
            <a:r>
              <a:rPr lang="en" sz="2300"/>
              <a:t>Provide dispatch with vehicle information (</a:t>
            </a:r>
            <a:r>
              <a:rPr lang="en" sz="2300">
                <a:solidFill>
                  <a:srgbClr val="4A86E8"/>
                </a:solidFill>
              </a:rPr>
              <a:t>see example slide</a:t>
            </a:r>
            <a:r>
              <a:rPr lang="en" sz="2300"/>
              <a:t>)</a:t>
            </a:r>
            <a:endParaRPr sz="2300"/>
          </a:p>
          <a:p>
            <a:pPr marL="177800" lvl="0" indent="-24765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3300"/>
              <a:buChar char="•"/>
            </a:pPr>
            <a:r>
              <a:rPr lang="en" sz="2300"/>
              <a:t>After receiving the return from dispatch, the officer then turns on the overhead lights</a:t>
            </a:r>
            <a:r>
              <a:rPr lang="en" sz="2300" b="1"/>
              <a:t> </a:t>
            </a:r>
            <a:r>
              <a:rPr lang="en" sz="2300"/>
              <a:t>and initiates the stop in a safe location. </a:t>
            </a:r>
            <a:endParaRPr sz="2300"/>
          </a:p>
          <a:p>
            <a:pPr marL="177800" lvl="0" indent="-24765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C00000"/>
              </a:buClr>
              <a:buSzPts val="3300"/>
              <a:buChar char="•"/>
            </a:pPr>
            <a:r>
              <a:rPr lang="en" sz="2300">
                <a:solidFill>
                  <a:srgbClr val="C00000"/>
                </a:solidFill>
              </a:rPr>
              <a:t>From this point forward</a:t>
            </a:r>
            <a:r>
              <a:rPr lang="en" sz="2300" b="1">
                <a:solidFill>
                  <a:srgbClr val="C00000"/>
                </a:solidFill>
              </a:rPr>
              <a:t>, watch all movement in the car for unusual/furtive movement; if something feels out of place call for </a:t>
            </a:r>
            <a:r>
              <a:rPr lang="en" sz="2300" b="1">
                <a:solidFill>
                  <a:srgbClr val="C00000"/>
                </a:solidFill>
                <a:highlight>
                  <a:srgbClr val="FFFF00"/>
                </a:highlight>
              </a:rPr>
              <a:t>backup.</a:t>
            </a:r>
            <a:endParaRPr sz="2300" b="1">
              <a:solidFill>
                <a:srgbClr val="C00000"/>
              </a:solidFill>
              <a:highlight>
                <a:srgbClr val="FFFF00"/>
              </a:highlight>
            </a:endParaRPr>
          </a:p>
          <a:p>
            <a:pPr marL="177800" lvl="0" indent="-24765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3300"/>
              <a:buChar char="•"/>
            </a:pPr>
            <a:r>
              <a:rPr lang="en" sz="2300"/>
              <a:t>Provide dispatch with location of the stop (</a:t>
            </a:r>
            <a:r>
              <a:rPr lang="en" sz="2300">
                <a:solidFill>
                  <a:srgbClr val="4A86E8"/>
                </a:solidFill>
              </a:rPr>
              <a:t>see example slide</a:t>
            </a:r>
            <a:r>
              <a:rPr lang="en" sz="2300"/>
              <a:t>)</a:t>
            </a:r>
            <a:endParaRPr sz="17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1"/>
          <p:cNvSpPr txBox="1">
            <a:spLocks noGrp="1"/>
          </p:cNvSpPr>
          <p:nvPr>
            <p:ph type="title"/>
          </p:nvPr>
        </p:nvSpPr>
        <p:spPr>
          <a:xfrm>
            <a:off x="0" y="443277"/>
            <a:ext cx="91440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970" b="0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2970"/>
              <a:buFont typeface="Georgia"/>
              <a:buNone/>
            </a:pPr>
            <a:r>
              <a:rPr lang="en" sz="2670" b="0" u="sng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How to Provide Dispatch with License Plate Number &amp;</a:t>
            </a:r>
            <a:br>
              <a:rPr lang="en" sz="2670" b="0" u="sng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en" sz="2670" b="0" u="sng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Vehicle Description</a:t>
            </a:r>
            <a:endParaRPr sz="3000" b="0" u="sng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body" idx="1"/>
          </p:nvPr>
        </p:nvSpPr>
        <p:spPr>
          <a:xfrm>
            <a:off x="0" y="1848500"/>
            <a:ext cx="8560500" cy="3057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sz="2600">
                <a:latin typeface="Georgia"/>
                <a:ea typeface="Georgia"/>
                <a:cs typeface="Georgia"/>
                <a:sym typeface="Georgia"/>
              </a:rPr>
              <a:t>Plate ID using phonetic alphabet (repeat)</a:t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sz="2600">
                <a:latin typeface="Georgia"/>
                <a:ea typeface="Georgia"/>
                <a:cs typeface="Georgia"/>
                <a:sym typeface="Georgia"/>
              </a:rPr>
              <a:t>Color, make and model of vehicle</a:t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sz="2600">
                <a:latin typeface="Georgia"/>
                <a:ea typeface="Georgia"/>
                <a:cs typeface="Georgia"/>
                <a:sym typeface="Georgia"/>
              </a:rPr>
              <a:t>Number of occupants in the car if known</a:t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marL="91440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Char char="•"/>
            </a:pPr>
            <a:r>
              <a:rPr lang="en" sz="2600">
                <a:solidFill>
                  <a:schemeClr val="accent4"/>
                </a:solidFill>
                <a:latin typeface="Georgia"/>
                <a:ea typeface="Georgia"/>
                <a:cs typeface="Georgia"/>
                <a:sym typeface="Georgia"/>
              </a:rPr>
              <a:t>Run for stolen through TCIC/NCIC</a:t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marL="91440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Char char="•"/>
            </a:pPr>
            <a:r>
              <a:rPr lang="en" sz="2600">
                <a:solidFill>
                  <a:schemeClr val="accent4"/>
                </a:solidFill>
                <a:latin typeface="Georgia"/>
                <a:ea typeface="Georgia"/>
                <a:cs typeface="Georgia"/>
                <a:sym typeface="Georgia"/>
              </a:rPr>
              <a:t>Against the wanted persons database</a:t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marL="91440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Char char="•"/>
            </a:pPr>
            <a:r>
              <a:rPr lang="en" sz="2600">
                <a:solidFill>
                  <a:schemeClr val="accent4"/>
                </a:solidFill>
                <a:latin typeface="Georgia"/>
                <a:ea typeface="Georgia"/>
                <a:cs typeface="Georgia"/>
                <a:sym typeface="Georgia"/>
              </a:rPr>
              <a:t>Against vehicle registration database</a:t>
            </a:r>
            <a:endParaRPr sz="2600">
              <a:solidFill>
                <a:schemeClr val="accent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accent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accent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71" name="Google Shape;17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7848" y="2288388"/>
            <a:ext cx="2300651" cy="111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2"/>
          <p:cNvSpPr txBox="1">
            <a:spLocks noGrp="1"/>
          </p:cNvSpPr>
          <p:nvPr>
            <p:ph type="title"/>
          </p:nvPr>
        </p:nvSpPr>
        <p:spPr>
          <a:xfrm>
            <a:off x="0" y="106600"/>
            <a:ext cx="9144000" cy="5775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22860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6349"/>
              </a:buClr>
              <a:buSzPts val="4200"/>
              <a:buFont typeface="Georgia"/>
              <a:buNone/>
            </a:pPr>
            <a:r>
              <a:rPr lang="en" sz="24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What is TCIC/NCIC?</a:t>
            </a:r>
            <a:endParaRPr sz="24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body" idx="1"/>
          </p:nvPr>
        </p:nvSpPr>
        <p:spPr>
          <a:xfrm>
            <a:off x="291750" y="892000"/>
            <a:ext cx="8560500" cy="1512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Arial"/>
              <a:buNone/>
            </a:pPr>
            <a:r>
              <a:rPr lang="en" sz="1500" b="1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</a:rPr>
              <a:t>TEXAS CRIME INFORMATION CENTER</a:t>
            </a:r>
            <a:endParaRPr sz="1500" b="1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Arial"/>
              <a:buNone/>
            </a:pPr>
            <a:r>
              <a:rPr lang="en" sz="1500" b="1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</a:rPr>
              <a:t>NATIONAL CRIME INFORMATION CENTER</a:t>
            </a:r>
            <a:endParaRPr sz="1500" b="1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Arial"/>
              <a:buNone/>
            </a:pPr>
            <a:endParaRPr sz="1500" b="1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Arial"/>
              <a:buNone/>
            </a:pPr>
            <a:r>
              <a:rPr lang="en" sz="1500" b="1">
                <a:solidFill>
                  <a:srgbClr val="0000FF"/>
                </a:solidFill>
                <a:latin typeface="Georgia"/>
                <a:ea typeface="Georgia"/>
                <a:cs typeface="Georgia"/>
                <a:sym typeface="Georgia"/>
              </a:rPr>
              <a:t>COMPUTERIZED DATABASES OF CRIMINAL JUSTICE INFORMATION AVAILABLE 24/7, 365 DAYS A YEAR</a:t>
            </a:r>
            <a:endParaRPr sz="1500" b="1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Arial"/>
              <a:buNone/>
            </a:pPr>
            <a:endParaRPr sz="1600" b="1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Arial"/>
              <a:buNone/>
            </a:pPr>
            <a:endParaRPr sz="1600" b="1">
              <a:solidFill>
                <a:srgbClr val="0000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78" name="Google Shape;178;p32"/>
          <p:cNvSpPr txBox="1"/>
          <p:nvPr/>
        </p:nvSpPr>
        <p:spPr>
          <a:xfrm>
            <a:off x="435300" y="2461200"/>
            <a:ext cx="3890100" cy="23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Wanted Person (warrants)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Stolen Property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Missing Persons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Criminal History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32"/>
          <p:cNvSpPr txBox="1"/>
          <p:nvPr/>
        </p:nvSpPr>
        <p:spPr>
          <a:xfrm>
            <a:off x="4727375" y="2461200"/>
            <a:ext cx="3526800" cy="23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Gang Affiliation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Sex Offender Registry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Immigration Violators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Suspected Terrorist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3"/>
          <p:cNvSpPr txBox="1">
            <a:spLocks noGrp="1"/>
          </p:cNvSpPr>
          <p:nvPr>
            <p:ph type="title"/>
          </p:nvPr>
        </p:nvSpPr>
        <p:spPr>
          <a:xfrm>
            <a:off x="0" y="59052"/>
            <a:ext cx="91440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970" b="0">
              <a:solidFill>
                <a:srgbClr val="7A9798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2970"/>
              <a:buFont typeface="Georgia"/>
              <a:buNone/>
            </a:pPr>
            <a:r>
              <a:rPr lang="en" sz="2670" b="0" u="sng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How to Provide Location of the Stop to Dispatch</a:t>
            </a:r>
            <a:endParaRPr/>
          </a:p>
        </p:txBody>
      </p:sp>
      <p:sp>
        <p:nvSpPr>
          <p:cNvPr id="185" name="Google Shape;185;p33"/>
          <p:cNvSpPr txBox="1">
            <a:spLocks noGrp="1"/>
          </p:cNvSpPr>
          <p:nvPr>
            <p:ph type="body" idx="1"/>
          </p:nvPr>
        </p:nvSpPr>
        <p:spPr>
          <a:xfrm>
            <a:off x="210700" y="1265975"/>
            <a:ext cx="8560500" cy="3057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Georgia"/>
              <a:buChar char="•"/>
            </a:pPr>
            <a:r>
              <a:rPr lang="en" sz="2600">
                <a:latin typeface="Georgia"/>
                <a:ea typeface="Georgia"/>
                <a:cs typeface="Georgia"/>
                <a:sym typeface="Georgia"/>
              </a:rPr>
              <a:t>Dispatch already knows you are working a possible traffic stop…</a:t>
            </a:r>
            <a:endParaRPr sz="2600"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Georgia"/>
              <a:buChar char="•"/>
            </a:pPr>
            <a:r>
              <a:rPr lang="en" sz="2600">
                <a:latin typeface="Georgia"/>
                <a:ea typeface="Georgia"/>
                <a:cs typeface="Georgia"/>
                <a:sym typeface="Georgia"/>
              </a:rPr>
              <a:t>“583 to dispatch”</a:t>
            </a:r>
            <a:endParaRPr sz="2600">
              <a:latin typeface="Georgia"/>
              <a:ea typeface="Georgia"/>
              <a:cs typeface="Georgia"/>
              <a:sym typeface="Georgia"/>
            </a:endParaRPr>
          </a:p>
          <a:p>
            <a:pPr marL="137160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600"/>
              <a:buFont typeface="Georgia"/>
              <a:buChar char="•"/>
            </a:pPr>
            <a:r>
              <a:rPr lang="en" sz="26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Wait for dispatch to acknowledge</a:t>
            </a:r>
            <a:endParaRPr sz="26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Georgia"/>
              <a:buChar char="•"/>
            </a:pPr>
            <a:r>
              <a:rPr lang="en" sz="2600">
                <a:latin typeface="Georgia"/>
                <a:ea typeface="Georgia"/>
                <a:cs typeface="Georgia"/>
                <a:sym typeface="Georgia"/>
              </a:rPr>
              <a:t>“Initiating traffic stop at Virum &amp; Jupiter”</a:t>
            </a:r>
            <a:endParaRPr sz="26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371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You can provide a cross street like this example</a:t>
            </a:r>
            <a:endParaRPr sz="19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You can provide a street name and block (ex. Initiating stop</a:t>
            </a:r>
            <a:endParaRPr sz="19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    in the 300 block of Rivercrest Blvd)</a:t>
            </a:r>
            <a:endParaRPr sz="19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You can provide an identifying location (ex. Initiating stop</a:t>
            </a:r>
            <a:endParaRPr sz="19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    in the parking lot of Walmart on West Exchange)</a:t>
            </a:r>
            <a:endParaRPr sz="19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86" name="Google Shape;18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9950" y="3304300"/>
            <a:ext cx="2302525" cy="175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1949</Words>
  <Application>Microsoft Macintosh PowerPoint</Application>
  <PresentationFormat>On-screen Show (16:9)</PresentationFormat>
  <Paragraphs>204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Georgia</vt:lpstr>
      <vt:lpstr>Times New Roman</vt:lpstr>
      <vt:lpstr>Simple Light</vt:lpstr>
      <vt:lpstr>Office Theme</vt:lpstr>
      <vt:lpstr>Traffic Stops</vt:lpstr>
      <vt:lpstr>Traffic Stops Introduction </vt:lpstr>
      <vt:lpstr>What are some dangerous situations that can happen during a traffic stop?</vt:lpstr>
      <vt:lpstr>Transportation Code Violations</vt:lpstr>
      <vt:lpstr>Other Reasons for Traffic Stops</vt:lpstr>
      <vt:lpstr>Traffic Stop Initiation</vt:lpstr>
      <vt:lpstr> How to Provide Dispatch with License Plate Number &amp; Vehicle Description </vt:lpstr>
      <vt:lpstr>What is TCIC/NCIC? </vt:lpstr>
      <vt:lpstr> How to Provide Location of the Stop to Dispatch</vt:lpstr>
      <vt:lpstr>Vehicle Positioning</vt:lpstr>
      <vt:lpstr>The Approach</vt:lpstr>
      <vt:lpstr> Do Not Slam the Patrol Unit Door </vt:lpstr>
      <vt:lpstr>Vehicle &amp; Officer Positions</vt:lpstr>
      <vt:lpstr>PowerPoint Presentation</vt:lpstr>
      <vt:lpstr>Stand at an Advantageous Position </vt:lpstr>
      <vt:lpstr>Nighttime Approach </vt:lpstr>
      <vt:lpstr>Safety Considerations</vt:lpstr>
      <vt:lpstr>Why is it important for the hands to be visible at at all times?</vt:lpstr>
      <vt:lpstr>7-Step Violator Contact Method</vt:lpstr>
      <vt:lpstr>Greetings &amp; Violations</vt:lpstr>
      <vt:lpstr>Identification of Driver</vt:lpstr>
      <vt:lpstr>Statements &amp; Actions</vt:lpstr>
      <vt:lpstr>Explanation &amp; Safe Departure </vt:lpstr>
      <vt:lpstr>Warrants </vt:lpstr>
      <vt:lpstr>Special Circumstances </vt:lpstr>
      <vt:lpstr>Professionalism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Traffic Stops</dc:title>
  <cp:lastModifiedBy>Microsoft Office User</cp:lastModifiedBy>
  <cp:revision>1</cp:revision>
  <dcterms:modified xsi:type="dcterms:W3CDTF">2020-10-12T16:58:05Z</dcterms:modified>
</cp:coreProperties>
</file>