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 showSpecialPlsOnTitleSld="0">
  <p:sldMasterIdLst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FD0F2409-E25B-489D-8FA5-EF414322F835}">
  <a:tblStyle styleId="{FD0F2409-E25B-489D-8FA5-EF414322F835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44" Type="http://schemas.openxmlformats.org/officeDocument/2006/relationships/slide" Target="slides/slide38.xml"/><Relationship Id="rId21" Type="http://schemas.openxmlformats.org/officeDocument/2006/relationships/slide" Target="slides/slide15.xml"/><Relationship Id="rId43" Type="http://schemas.openxmlformats.org/officeDocument/2006/relationships/slide" Target="slides/slide37.xml"/><Relationship Id="rId24" Type="http://schemas.openxmlformats.org/officeDocument/2006/relationships/slide" Target="slides/slide18.xml"/><Relationship Id="rId46" Type="http://schemas.openxmlformats.org/officeDocument/2006/relationships/slide" Target="slides/slide40.xml"/><Relationship Id="rId23" Type="http://schemas.openxmlformats.org/officeDocument/2006/relationships/slide" Target="slides/slide17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48" Type="http://schemas.openxmlformats.org/officeDocument/2006/relationships/slide" Target="slides/slide42.xml"/><Relationship Id="rId25" Type="http://schemas.openxmlformats.org/officeDocument/2006/relationships/slide" Target="slides/slide19.xml"/><Relationship Id="rId47" Type="http://schemas.openxmlformats.org/officeDocument/2006/relationships/slide" Target="slides/slide41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457200" y="13716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937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371600"/>
            <a:ext cx="82296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2400" y="6548079"/>
            <a:ext cx="1014984" cy="30992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0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9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31076" y="0"/>
            <a:ext cx="1014984" cy="309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Law Enforcement</a:t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3"/>
          <p:cNvSpPr txBox="1"/>
          <p:nvPr>
            <p:ph idx="1" type="body"/>
          </p:nvPr>
        </p:nvSpPr>
        <p:spPr>
          <a:xfrm>
            <a:off x="457200" y="13716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Terminology includes: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3" name="Google Shape;103;p13"/>
          <p:cNvGraphicFramePr/>
          <p:nvPr/>
        </p:nvGraphicFramePr>
        <p:xfrm>
          <a:off x="457200" y="194387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{FD0F2409-E25B-489D-8FA5-EF414322F835}</a:tableStyleId>
              </a:tblPr>
              <a:tblGrid>
                <a:gridCol w="2080000"/>
                <a:gridCol w="61496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chemeClr val="lt1"/>
                          </a:solidFill>
                        </a:rPr>
                        <a:t>Term</a:t>
                      </a:r>
                      <a:endParaRPr sz="2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0066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chemeClr val="lt1"/>
                          </a:solidFill>
                        </a:rPr>
                        <a:t>Definition</a:t>
                      </a:r>
                      <a:endParaRPr sz="2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0066CC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manslaughter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unlawful killing of a person without malice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murder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unlawful killing of a person with malice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probable cause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facts and circumstances providing reasonable justification for an seizure, search or warrant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reasonable suspicion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facts and circumstances providing justification for a brief stop or detention; less than probable cause, but more than a hunch or mere speculation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robbery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theft of property from a person using force or the threat of force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Law Enforcement</a:t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4"/>
          <p:cNvSpPr txBox="1"/>
          <p:nvPr>
            <p:ph idx="1" type="body"/>
          </p:nvPr>
        </p:nvSpPr>
        <p:spPr>
          <a:xfrm>
            <a:off x="457200" y="13716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Terminology includes: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4"/>
          <p:cNvSpPr txBox="1"/>
          <p:nvPr>
            <p:ph idx="12" type="sldNum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1" name="Google Shape;111;p14"/>
          <p:cNvGraphicFramePr/>
          <p:nvPr/>
        </p:nvGraphicFramePr>
        <p:xfrm>
          <a:off x="457200" y="19423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{FD0F2409-E25B-489D-8FA5-EF414322F835}</a:tableStyleId>
              </a:tblPr>
              <a:tblGrid>
                <a:gridCol w="2080000"/>
                <a:gridCol w="61496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chemeClr val="lt1"/>
                          </a:solidFill>
                        </a:rPr>
                        <a:t>Term</a:t>
                      </a:r>
                      <a:endParaRPr sz="2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0066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chemeClr val="lt1"/>
                          </a:solidFill>
                        </a:rPr>
                        <a:t>Definition</a:t>
                      </a:r>
                      <a:endParaRPr sz="2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0066CC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sheriff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elected chief officer of a county law enforcement agency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statute of limitations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restriction setting the period of time allowed to elapse between the occurrence of an incident and the filing of a lawsuit or criminal prosecution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warrant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written order issued by a judge directing an officer to perform an arrest, search or seizure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Law Enforcement</a:t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5"/>
          <p:cNvSpPr txBox="1"/>
          <p:nvPr>
            <p:ph idx="1" type="body"/>
          </p:nvPr>
        </p:nvSpPr>
        <p:spPr>
          <a:xfrm>
            <a:off x="457200" y="13716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Abbreviations include: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5"/>
          <p:cNvSpPr txBox="1"/>
          <p:nvPr>
            <p:ph idx="12" type="sldNum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9" name="Google Shape;119;p15"/>
          <p:cNvGraphicFramePr/>
          <p:nvPr/>
        </p:nvGraphicFramePr>
        <p:xfrm>
          <a:off x="457200" y="194387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{FD0F2409-E25B-489D-8FA5-EF414322F835}</a:tableStyleId>
              </a:tblPr>
              <a:tblGrid>
                <a:gridCol w="2080000"/>
                <a:gridCol w="61496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chemeClr val="lt1"/>
                          </a:solidFill>
                        </a:rPr>
                        <a:t>Abbreviation</a:t>
                      </a:r>
                      <a:endParaRPr sz="2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0066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chemeClr val="lt1"/>
                          </a:solidFill>
                        </a:rPr>
                        <a:t>Definition</a:t>
                      </a:r>
                      <a:endParaRPr sz="2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0066CC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AAG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Assistant Attorney General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ADW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assault with a dangerous/deadly weapon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AKA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also known as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A/O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arresting officer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APB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all-points bulletin; similar to BOLO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BAC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blood alcohol concentration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B&amp;E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breaking and entering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BOLO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be on the lookout; similar to APB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Law Enforcement</a:t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6"/>
          <p:cNvSpPr txBox="1"/>
          <p:nvPr>
            <p:ph idx="1" type="body"/>
          </p:nvPr>
        </p:nvSpPr>
        <p:spPr>
          <a:xfrm>
            <a:off x="457200" y="13716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Abbreviations include: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6"/>
          <p:cNvSpPr txBox="1"/>
          <p:nvPr>
            <p:ph idx="12" type="sldNum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7" name="Google Shape;127;p16"/>
          <p:cNvGraphicFramePr/>
          <p:nvPr/>
        </p:nvGraphicFramePr>
        <p:xfrm>
          <a:off x="457200" y="194387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{FD0F2409-E25B-489D-8FA5-EF414322F835}</a:tableStyleId>
              </a:tblPr>
              <a:tblGrid>
                <a:gridCol w="2080000"/>
                <a:gridCol w="61496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chemeClr val="lt1"/>
                          </a:solidFill>
                        </a:rPr>
                        <a:t>Abbreviation</a:t>
                      </a:r>
                      <a:endParaRPr sz="2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0066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chemeClr val="lt1"/>
                          </a:solidFill>
                        </a:rPr>
                        <a:t>Definition</a:t>
                      </a:r>
                      <a:endParaRPr sz="2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0066CC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CI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confidential informant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CODIS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combined DNA index system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CPS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Child Protective Services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DOA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dead on arrival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DOB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date of birth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DUI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driving under the influence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DWI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driving while intoxicated/impaired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GSR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gunshot residue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Interpol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International Criminal Police Organization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Law Enforcement</a:t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7"/>
          <p:cNvSpPr txBox="1"/>
          <p:nvPr>
            <p:ph idx="1" type="body"/>
          </p:nvPr>
        </p:nvSpPr>
        <p:spPr>
          <a:xfrm>
            <a:off x="457200" y="13716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Abbreviations include: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7"/>
          <p:cNvSpPr txBox="1"/>
          <p:nvPr>
            <p:ph idx="12" type="sldNum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5" name="Google Shape;135;p17"/>
          <p:cNvGraphicFramePr/>
          <p:nvPr/>
        </p:nvGraphicFramePr>
        <p:xfrm>
          <a:off x="457200" y="194387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{FD0F2409-E25B-489D-8FA5-EF414322F835}</a:tableStyleId>
              </a:tblPr>
              <a:tblGrid>
                <a:gridCol w="2080000"/>
                <a:gridCol w="61496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</a:rPr>
                        <a:t>Abbreviation</a:t>
                      </a:r>
                      <a:endParaRPr sz="2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0066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</a:rPr>
                        <a:t>Definition</a:t>
                      </a:r>
                      <a:endParaRPr sz="2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0066CC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K9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canine (dog)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LKA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last known address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MO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modus operandi (Latin</a:t>
                      </a:r>
                      <a:r>
                        <a:rPr lang="en-US" sz="2200"/>
                        <a:t> for method of operation); pattern of behavior typical for a particular offender committing a specific crime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OD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overdose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PI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private</a:t>
                      </a:r>
                      <a:r>
                        <a:rPr lang="en-US" sz="2200"/>
                        <a:t> investigator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SSN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Social Security number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SWAT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Special</a:t>
                      </a:r>
                      <a:r>
                        <a:rPr lang="en-US" sz="2200"/>
                        <a:t> Weapons and Tactics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Courts</a:t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8"/>
          <p:cNvSpPr txBox="1"/>
          <p:nvPr>
            <p:ph idx="1" type="body"/>
          </p:nvPr>
        </p:nvSpPr>
        <p:spPr>
          <a:xfrm>
            <a:off x="457200" y="13716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systems which interpret </a:t>
            </a:r>
            <a:b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apply laws by: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hearing cases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verifying evidence and 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facts of cases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determining how the law applies to 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given situation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making decisions regarding fault and punishment</a:t>
            </a:r>
            <a:endParaRPr/>
          </a:p>
          <a:p>
            <a:pPr indent="-1079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79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79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8"/>
          <p:cNvSpPr txBox="1"/>
          <p:nvPr>
            <p:ph idx="12" type="sldNum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ahogan\Downloads\shutterstock_122182624.jpg" id="143" name="Google Shape;143;p18"/>
          <p:cNvPicPr preferRelativeResize="0"/>
          <p:nvPr/>
        </p:nvPicPr>
        <p:blipFill rotWithShape="1">
          <a:blip r:embed="rId3">
            <a:alphaModFix/>
          </a:blip>
          <a:srcRect b="0" l="0" r="6824" t="0"/>
          <a:stretch/>
        </p:blipFill>
        <p:spPr>
          <a:xfrm>
            <a:off x="6019800" y="1524000"/>
            <a:ext cx="2839995" cy="2033587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Court</a:t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9"/>
          <p:cNvSpPr txBox="1"/>
          <p:nvPr>
            <p:ph idx="1" type="body"/>
          </p:nvPr>
        </p:nvSpPr>
        <p:spPr>
          <a:xfrm>
            <a:off x="457200" y="13716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Terminology includes: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9"/>
          <p:cNvSpPr txBox="1"/>
          <p:nvPr>
            <p:ph idx="12" type="sldNum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1" name="Google Shape;151;p19"/>
          <p:cNvGraphicFramePr/>
          <p:nvPr/>
        </p:nvGraphicFramePr>
        <p:xfrm>
          <a:off x="457200" y="194542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{FD0F2409-E25B-489D-8FA5-EF414322F835}</a:tableStyleId>
              </a:tblPr>
              <a:tblGrid>
                <a:gridCol w="2080000"/>
                <a:gridCol w="61496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</a:rPr>
                        <a:t>Term</a:t>
                      </a:r>
                      <a:endParaRPr sz="2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0066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</a:rPr>
                        <a:t>Definition</a:t>
                      </a:r>
                      <a:endParaRPr sz="2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0066CC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acquittal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legal judgment</a:t>
                      </a:r>
                      <a:r>
                        <a:rPr lang="en-US" sz="2200"/>
                        <a:t> stating a person accused of a crime cannot be found guilty beyond a reasonable doubt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adjudication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any</a:t>
                      </a:r>
                      <a:r>
                        <a:rPr lang="en-US" sz="2200"/>
                        <a:t> </a:t>
                      </a:r>
                      <a:r>
                        <a:rPr lang="en-US" sz="2200"/>
                        <a:t>judicial decision ending a criminal proceeding (acquittal, conviction</a:t>
                      </a:r>
                      <a:r>
                        <a:rPr lang="en-US" sz="2200"/>
                        <a:t> or dismissal)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affidavit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written,</a:t>
                      </a:r>
                      <a:r>
                        <a:rPr lang="en-US" sz="2200"/>
                        <a:t> sworn statement 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appeal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request by defense</a:t>
                      </a:r>
                      <a:r>
                        <a:rPr lang="en-US" sz="2200"/>
                        <a:t> or prosecution to have a higher court resolve a dispute with a decision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arraignment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hearing in which a person charged with a crime is informed of the charges, enters</a:t>
                      </a:r>
                      <a:r>
                        <a:rPr lang="en-US" sz="2200"/>
                        <a:t> a plea and is advised of constitutional rights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Court</a:t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0"/>
          <p:cNvSpPr txBox="1"/>
          <p:nvPr>
            <p:ph idx="1" type="body"/>
          </p:nvPr>
        </p:nvSpPr>
        <p:spPr>
          <a:xfrm>
            <a:off x="457200" y="13716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Terminology includes: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0"/>
          <p:cNvSpPr txBox="1"/>
          <p:nvPr>
            <p:ph idx="12" type="sldNum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9" name="Google Shape;159;p20"/>
          <p:cNvGraphicFramePr/>
          <p:nvPr/>
        </p:nvGraphicFramePr>
        <p:xfrm>
          <a:off x="457200" y="194542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{FD0F2409-E25B-489D-8FA5-EF414322F835}</a:tableStyleId>
              </a:tblPr>
              <a:tblGrid>
                <a:gridCol w="2080000"/>
                <a:gridCol w="61496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</a:rPr>
                        <a:t>Term</a:t>
                      </a:r>
                      <a:endParaRPr sz="2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0066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</a:rPr>
                        <a:t>Definition</a:t>
                      </a:r>
                      <a:endParaRPr sz="2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0066CC"/>
                    </a:solidFill>
                  </a:tcPr>
                </a:tc>
              </a:tr>
              <a:tr h="670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bail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release</a:t>
                      </a:r>
                      <a:r>
                        <a:rPr lang="en-US" sz="2200"/>
                        <a:t>, prior to trial, of an accused person under certain conditions; also refers to the money provided as a condition of release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670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bench trial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trial in which a</a:t>
                      </a:r>
                      <a:r>
                        <a:rPr lang="en-US" sz="2200"/>
                        <a:t> judge hears the case and decides guilt of the accused without a jury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burden of proof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threshold which must be reached in order to have a claim legally established as fact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case law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law formed by past court decisions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charge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formal accusation filed by prosecution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Court</a:t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1"/>
          <p:cNvSpPr txBox="1"/>
          <p:nvPr>
            <p:ph idx="1" type="body"/>
          </p:nvPr>
        </p:nvSpPr>
        <p:spPr>
          <a:xfrm>
            <a:off x="457200" y="13716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Terminology includes: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1"/>
          <p:cNvSpPr txBox="1"/>
          <p:nvPr>
            <p:ph idx="12" type="sldNum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7" name="Google Shape;167;p21"/>
          <p:cNvGraphicFramePr/>
          <p:nvPr/>
        </p:nvGraphicFramePr>
        <p:xfrm>
          <a:off x="457200" y="19423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{FD0F2409-E25B-489D-8FA5-EF414322F835}</a:tableStyleId>
              </a:tblPr>
              <a:tblGrid>
                <a:gridCol w="2080000"/>
                <a:gridCol w="61496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</a:rPr>
                        <a:t>Term</a:t>
                      </a:r>
                      <a:endParaRPr sz="2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0066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</a:rPr>
                        <a:t>Definition</a:t>
                      </a:r>
                      <a:endParaRPr sz="2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0066CC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class action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civil lawsuit</a:t>
                      </a:r>
                      <a:r>
                        <a:rPr lang="en-US" sz="2200"/>
                        <a:t> in which a large group sues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clemency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reduction</a:t>
                      </a:r>
                      <a:r>
                        <a:rPr lang="en-US" sz="2200"/>
                        <a:t> of the sentence of a convicted criminal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continuance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delay or postponement of</a:t>
                      </a:r>
                      <a:r>
                        <a:rPr lang="en-US" sz="2200"/>
                        <a:t> a court hearing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conviction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legal judgment</a:t>
                      </a:r>
                      <a:r>
                        <a:rPr lang="en-US" sz="2200"/>
                        <a:t> stating a person accused of a crime has been found guilty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cross examination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process of a witness being questioned by the opposing party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defendant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party against</a:t>
                      </a:r>
                      <a:r>
                        <a:rPr lang="en-US" sz="2200"/>
                        <a:t> whom a claim or charge is brought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Court</a:t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2"/>
          <p:cNvSpPr txBox="1"/>
          <p:nvPr>
            <p:ph idx="1" type="body"/>
          </p:nvPr>
        </p:nvSpPr>
        <p:spPr>
          <a:xfrm>
            <a:off x="457200" y="13716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Terminology includes: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2"/>
          <p:cNvSpPr txBox="1"/>
          <p:nvPr>
            <p:ph idx="12" type="sldNum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5" name="Google Shape;175;p22"/>
          <p:cNvGraphicFramePr/>
          <p:nvPr/>
        </p:nvGraphicFramePr>
        <p:xfrm>
          <a:off x="457200" y="19423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{FD0F2409-E25B-489D-8FA5-EF414322F835}</a:tableStyleId>
              </a:tblPr>
              <a:tblGrid>
                <a:gridCol w="2080000"/>
                <a:gridCol w="61496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</a:rPr>
                        <a:t>Term</a:t>
                      </a:r>
                      <a:endParaRPr sz="2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0066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</a:rPr>
                        <a:t>Definition</a:t>
                      </a:r>
                      <a:endParaRPr sz="2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0066CC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deposition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sworn testimony of a witness taken outside of court in the presence of prosecution and defense attorneys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disposition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final judicial decision 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hung</a:t>
                      </a:r>
                      <a:r>
                        <a:rPr lang="en-US" sz="2200"/>
                        <a:t> jury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jury unable to reach a verdict because of disagreement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indictment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formal accusation initiating a criminal case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mistrial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trial</a:t>
                      </a:r>
                      <a:r>
                        <a:rPr lang="en-US" sz="2200"/>
                        <a:t> deemed invalid because of a fundamental error in procedure, such as misconduct or a hung jury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5"/>
          <p:cNvSpPr txBox="1"/>
          <p:nvPr>
            <p:ph idx="1" type="body"/>
          </p:nvPr>
        </p:nvSpPr>
        <p:spPr>
          <a:xfrm>
            <a:off x="457200" y="13716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explore terminology employed in the criminal justice system.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identify vocabulary used by professionals in law enforcement, court systems, corrections and security.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Court</a:t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3"/>
          <p:cNvSpPr txBox="1"/>
          <p:nvPr>
            <p:ph idx="1" type="body"/>
          </p:nvPr>
        </p:nvSpPr>
        <p:spPr>
          <a:xfrm>
            <a:off x="457200" y="13716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Terminology includes: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3"/>
          <p:cNvSpPr txBox="1"/>
          <p:nvPr>
            <p:ph idx="12" type="sldNum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3" name="Google Shape;183;p23"/>
          <p:cNvGraphicFramePr/>
          <p:nvPr/>
        </p:nvGraphicFramePr>
        <p:xfrm>
          <a:off x="457200" y="19423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{FD0F2409-E25B-489D-8FA5-EF414322F835}</a:tableStyleId>
              </a:tblPr>
              <a:tblGrid>
                <a:gridCol w="2080000"/>
                <a:gridCol w="61496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</a:rPr>
                        <a:t>Term</a:t>
                      </a:r>
                      <a:endParaRPr sz="2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0066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</a:rPr>
                        <a:t>Definition</a:t>
                      </a:r>
                      <a:endParaRPr sz="2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0066CC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motion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formal </a:t>
                      </a:r>
                      <a:r>
                        <a:rPr lang="en-US" sz="2200"/>
                        <a:t>request made to a judge for an order or judgment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objection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protest or argument made concerning the activity of</a:t>
                      </a:r>
                      <a:r>
                        <a:rPr lang="en-US" sz="2200"/>
                        <a:t> the opposing party in court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plaintiff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person</a:t>
                      </a:r>
                      <a:r>
                        <a:rPr lang="en-US" sz="2200"/>
                        <a:t> or party who initiates a lawsuit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plea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formal statement made by or on behalf of a defendant stating guilt or innocence</a:t>
                      </a:r>
                      <a:r>
                        <a:rPr lang="en-US" sz="2200"/>
                        <a:t> in response to a charge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plea bargain (agreement)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agreement</a:t>
                      </a:r>
                      <a:r>
                        <a:rPr lang="en-US" sz="2200"/>
                        <a:t> between defendant and prosecutor where defendant agrees to plead guilty in exchange for concessions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Court</a:t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4"/>
          <p:cNvSpPr txBox="1"/>
          <p:nvPr>
            <p:ph idx="1" type="body"/>
          </p:nvPr>
        </p:nvSpPr>
        <p:spPr>
          <a:xfrm>
            <a:off x="457200" y="13716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Terminology includes: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4"/>
          <p:cNvSpPr txBox="1"/>
          <p:nvPr>
            <p:ph idx="12" type="sldNum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1" name="Google Shape;191;p24"/>
          <p:cNvGraphicFramePr/>
          <p:nvPr/>
        </p:nvGraphicFramePr>
        <p:xfrm>
          <a:off x="457200" y="193890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{FD0F2409-E25B-489D-8FA5-EF414322F835}</a:tableStyleId>
              </a:tblPr>
              <a:tblGrid>
                <a:gridCol w="2080000"/>
                <a:gridCol w="61496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</a:rPr>
                        <a:t>Term</a:t>
                      </a:r>
                      <a:endParaRPr sz="2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0066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</a:rPr>
                        <a:t>Definition</a:t>
                      </a:r>
                      <a:endParaRPr sz="2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0066CC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preliminary</a:t>
                      </a:r>
                      <a:r>
                        <a:rPr lang="en-US" sz="2200"/>
                        <a:t> hearing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legal proceeding </a:t>
                      </a:r>
                      <a:r>
                        <a:rPr lang="en-US" sz="2200"/>
                        <a:t>to determine if there is sufficient probable cause to hold the accused for trial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pro se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when</a:t>
                      </a:r>
                      <a:r>
                        <a:rPr lang="en-US" sz="2200"/>
                        <a:t> a defendant represents him or herself rather than having a defense attorney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prosecutor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government</a:t>
                      </a:r>
                      <a:r>
                        <a:rPr lang="en-US" sz="2200"/>
                        <a:t> attorney who represents the interests of the public in court proceedings against people accused of crimes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recusal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whe</a:t>
                      </a:r>
                      <a:r>
                        <a:rPr lang="en-US" sz="2200"/>
                        <a:t>n a court official disqualifies or withdraws him or herself from a case due to questions regarding bias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Court</a:t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5"/>
          <p:cNvSpPr txBox="1"/>
          <p:nvPr>
            <p:ph idx="1" type="body"/>
          </p:nvPr>
        </p:nvSpPr>
        <p:spPr>
          <a:xfrm>
            <a:off x="457200" y="13716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Terminology includes: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5"/>
          <p:cNvSpPr txBox="1"/>
          <p:nvPr>
            <p:ph idx="12" type="sldNum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9" name="Google Shape;199;p25"/>
          <p:cNvGraphicFramePr/>
          <p:nvPr/>
        </p:nvGraphicFramePr>
        <p:xfrm>
          <a:off x="457200" y="194387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{FD0F2409-E25B-489D-8FA5-EF414322F835}</a:tableStyleId>
              </a:tblPr>
              <a:tblGrid>
                <a:gridCol w="2080000"/>
                <a:gridCol w="61496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</a:rPr>
                        <a:t>Term</a:t>
                      </a:r>
                      <a:endParaRPr sz="2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0066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</a:rPr>
                        <a:t>Definition</a:t>
                      </a:r>
                      <a:endParaRPr sz="2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0066CC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restitution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compensation a convicted offender is ordered to pay to the victim 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subpoena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court order requiring a person to appear in court to give testimony or provide evidence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summons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court order requiring</a:t>
                      </a:r>
                      <a:r>
                        <a:rPr lang="en-US" sz="2200"/>
                        <a:t> an accused person (who is not already in custody) to appear in court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testimony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formal statement</a:t>
                      </a:r>
                      <a:r>
                        <a:rPr lang="en-US" sz="2200"/>
                        <a:t> given by a witness under oath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voir dire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procedure in which the prosecutor and defense attorney question</a:t>
                      </a:r>
                      <a:r>
                        <a:rPr lang="en-US" sz="2200"/>
                        <a:t> potential jurors to pick a jury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Court</a:t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6"/>
          <p:cNvSpPr txBox="1"/>
          <p:nvPr>
            <p:ph idx="1" type="body"/>
          </p:nvPr>
        </p:nvSpPr>
        <p:spPr>
          <a:xfrm>
            <a:off x="457200" y="13716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Abbreviations include: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6"/>
          <p:cNvSpPr txBox="1"/>
          <p:nvPr>
            <p:ph idx="12" type="sldNum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7" name="Google Shape;207;p26"/>
          <p:cNvGraphicFramePr/>
          <p:nvPr/>
        </p:nvGraphicFramePr>
        <p:xfrm>
          <a:off x="457200" y="194387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{FD0F2409-E25B-489D-8FA5-EF414322F835}</a:tableStyleId>
              </a:tblPr>
              <a:tblGrid>
                <a:gridCol w="2080000"/>
                <a:gridCol w="61496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</a:rPr>
                        <a:t>Abbreviation</a:t>
                      </a:r>
                      <a:endParaRPr sz="2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0066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</a:rPr>
                        <a:t>Definition</a:t>
                      </a:r>
                      <a:endParaRPr sz="2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0066CC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AAG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Assistant Attorney General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A.L.R. 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American Law Reports (followed</a:t>
                      </a:r>
                      <a:r>
                        <a:rPr lang="en-US" sz="2200"/>
                        <a:t> by number to denote edition, e.g. A.L.R. 4th)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C.F.R.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Code of Federal Regulations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C.J.S.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Corpus Juris Secundum (encyclopedia of law)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F.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Federal Reporter (followed</a:t>
                      </a:r>
                      <a:r>
                        <a:rPr lang="en-US" sz="2200"/>
                        <a:t> by number or letters to denote edition, appendix, etc., e.g. F.3d or F. App’x)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F.R.D.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Federal Rules Decisions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7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Court</a:t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7"/>
          <p:cNvSpPr txBox="1"/>
          <p:nvPr>
            <p:ph idx="1" type="body"/>
          </p:nvPr>
        </p:nvSpPr>
        <p:spPr>
          <a:xfrm>
            <a:off x="457200" y="13716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Abbreviations include: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7"/>
          <p:cNvSpPr txBox="1"/>
          <p:nvPr>
            <p:ph idx="12" type="sldNum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5" name="Google Shape;215;p27"/>
          <p:cNvGraphicFramePr/>
          <p:nvPr/>
        </p:nvGraphicFramePr>
        <p:xfrm>
          <a:off x="457200" y="19423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{FD0F2409-E25B-489D-8FA5-EF414322F835}</a:tableStyleId>
              </a:tblPr>
              <a:tblGrid>
                <a:gridCol w="2080000"/>
                <a:gridCol w="61496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</a:rPr>
                        <a:t>Abbreviation</a:t>
                      </a:r>
                      <a:endParaRPr sz="2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0066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</a:rPr>
                        <a:t>Definition</a:t>
                      </a:r>
                      <a:endParaRPr sz="2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0066CC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Fed.</a:t>
                      </a:r>
                      <a:r>
                        <a:rPr lang="en-US" sz="2200"/>
                        <a:t> R. Civ. P.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Federal Rules of Civil Procedure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Fed.</a:t>
                      </a:r>
                      <a:r>
                        <a:rPr lang="en-US" sz="2200"/>
                        <a:t> R. Crim. P.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Federal</a:t>
                      </a:r>
                      <a:r>
                        <a:rPr lang="en-US" sz="2200"/>
                        <a:t> Rules of Criminal Procedure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Fed. R. Evid.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Federal Rules of Evidence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M.J.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West’s Military Justice Reporter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Stat.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United States Statutes at</a:t>
                      </a:r>
                      <a:r>
                        <a:rPr lang="en-US" sz="2200"/>
                        <a:t> Large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U.S.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United States Reports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U.S.C.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United States Code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Vet. App.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West’s Veterans Appeals Reporter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8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Corrections</a:t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8"/>
          <p:cNvSpPr txBox="1"/>
          <p:nvPr>
            <p:ph idx="1" type="body"/>
          </p:nvPr>
        </p:nvSpPr>
        <p:spPr>
          <a:xfrm>
            <a:off x="457200" y="13716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systems responsible for the punishment and supervision of convicted criminals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through incarceration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through rehabilitation</a:t>
            </a:r>
            <a:endParaRPr/>
          </a:p>
          <a:p>
            <a:pPr indent="-1079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8"/>
          <p:cNvSpPr txBox="1"/>
          <p:nvPr>
            <p:ph idx="12" type="sldNum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ahogan\Downloads\shutterstock_62493361.jpg" id="223" name="Google Shape;22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4600" y="4114800"/>
            <a:ext cx="3654746" cy="24384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9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Corrections</a:t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9"/>
          <p:cNvSpPr txBox="1"/>
          <p:nvPr>
            <p:ph idx="1" type="body"/>
          </p:nvPr>
        </p:nvSpPr>
        <p:spPr>
          <a:xfrm>
            <a:off x="457200" y="13716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Terminology includes: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9"/>
          <p:cNvSpPr txBox="1"/>
          <p:nvPr>
            <p:ph idx="12" type="sldNum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1" name="Google Shape;231;p29"/>
          <p:cNvGraphicFramePr/>
          <p:nvPr/>
        </p:nvGraphicFramePr>
        <p:xfrm>
          <a:off x="457200" y="19423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{FD0F2409-E25B-489D-8FA5-EF414322F835}</a:tableStyleId>
              </a:tblPr>
              <a:tblGrid>
                <a:gridCol w="2080000"/>
                <a:gridCol w="61496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</a:rPr>
                        <a:t>Term</a:t>
                      </a:r>
                      <a:endParaRPr sz="2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0066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</a:rPr>
                        <a:t>Definition</a:t>
                      </a:r>
                      <a:endParaRPr sz="2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0066CC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absconder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person on parole who fails to report to his or her parole officer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capital punishment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legally</a:t>
                      </a:r>
                      <a:r>
                        <a:rPr lang="en-US" sz="2200"/>
                        <a:t> authorized killing of a convicted offender as punishment for a crime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chronic offender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person who persistently</a:t>
                      </a:r>
                      <a:r>
                        <a:rPr lang="en-US" sz="2200"/>
                        <a:t> violates laws and </a:t>
                      </a:r>
                      <a:r>
                        <a:rPr lang="en-US" sz="2200"/>
                        <a:t>has</a:t>
                      </a:r>
                      <a:r>
                        <a:rPr lang="en-US" sz="2200"/>
                        <a:t> multiple arrests and convictions over an extended time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civilian staff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staff within a correctional facility who have no law enforcement authority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0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Corrections</a:t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0"/>
          <p:cNvSpPr txBox="1"/>
          <p:nvPr>
            <p:ph idx="1" type="body"/>
          </p:nvPr>
        </p:nvSpPr>
        <p:spPr>
          <a:xfrm>
            <a:off x="457200" y="13716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Terminology includes: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0"/>
          <p:cNvSpPr txBox="1"/>
          <p:nvPr>
            <p:ph idx="12" type="sldNum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9" name="Google Shape;239;p30"/>
          <p:cNvGraphicFramePr/>
          <p:nvPr/>
        </p:nvGraphicFramePr>
        <p:xfrm>
          <a:off x="457200" y="194387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{FD0F2409-E25B-489D-8FA5-EF414322F835}</a:tableStyleId>
              </a:tblPr>
              <a:tblGrid>
                <a:gridCol w="2080000"/>
                <a:gridCol w="61496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</a:rPr>
                        <a:t>Term</a:t>
                      </a:r>
                      <a:endParaRPr sz="2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0066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</a:rPr>
                        <a:t>Definition</a:t>
                      </a:r>
                      <a:endParaRPr sz="2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0066CC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classification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/>
                        <a:t>process of</a:t>
                      </a:r>
                      <a:r>
                        <a:rPr lang="en-US" sz="2200"/>
                        <a:t> determining type of housing and program access for a detainee or inmate by assessing risks of engaging in harmful behavior or being harmed while incarcerated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community corrections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component of correctional system offering viable alternatives</a:t>
                      </a:r>
                      <a:r>
                        <a:rPr lang="en-US" sz="2200"/>
                        <a:t> to incarceration such as </a:t>
                      </a:r>
                      <a:r>
                        <a:rPr lang="en-US" sz="2200"/>
                        <a:t>community service, probation,</a:t>
                      </a:r>
                      <a:r>
                        <a:rPr lang="en-US" sz="2200"/>
                        <a:t> </a:t>
                      </a:r>
                      <a:r>
                        <a:rPr lang="en-US" sz="2200"/>
                        <a:t>home confinement, </a:t>
                      </a:r>
                      <a:r>
                        <a:rPr lang="en-US" sz="2200"/>
                        <a:t>etc.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community service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performance of labor or services in the public’s interest without pay</a:t>
                      </a:r>
                      <a:r>
                        <a:rPr lang="en-US" sz="2200"/>
                        <a:t> as required by a sentence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1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Corrections</a:t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1"/>
          <p:cNvSpPr txBox="1"/>
          <p:nvPr>
            <p:ph idx="1" type="body"/>
          </p:nvPr>
        </p:nvSpPr>
        <p:spPr>
          <a:xfrm>
            <a:off x="457200" y="13716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Terminology includes: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1"/>
          <p:cNvSpPr txBox="1"/>
          <p:nvPr>
            <p:ph idx="12" type="sldNum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47" name="Google Shape;247;p31"/>
          <p:cNvGraphicFramePr/>
          <p:nvPr/>
        </p:nvGraphicFramePr>
        <p:xfrm>
          <a:off x="457200" y="194387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{FD0F2409-E25B-489D-8FA5-EF414322F835}</a:tableStyleId>
              </a:tblPr>
              <a:tblGrid>
                <a:gridCol w="2080000"/>
                <a:gridCol w="61496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</a:rPr>
                        <a:t>Term</a:t>
                      </a:r>
                      <a:endParaRPr sz="2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0066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</a:rPr>
                        <a:t>Definition</a:t>
                      </a:r>
                      <a:endParaRPr sz="2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0066CC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concurrent sentence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prison terms for two or more convictions to be served simultaneously</a:t>
                      </a:r>
                      <a:r>
                        <a:rPr lang="en-US" sz="2200"/>
                        <a:t> rather than one following the other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conditional release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release of a defendant while awaiting a court hearing granted on certain terms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consecutive sentence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prison terms for two or more convictions to be served one after another as opposed to simultaneously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contraband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/>
                        <a:t>prohibited</a:t>
                      </a:r>
                      <a:r>
                        <a:rPr lang="en-US" sz="2200"/>
                        <a:t> item or substance which is smuggled into a correctional facility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2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Corrections</a:t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2"/>
          <p:cNvSpPr txBox="1"/>
          <p:nvPr>
            <p:ph idx="1" type="body"/>
          </p:nvPr>
        </p:nvSpPr>
        <p:spPr>
          <a:xfrm>
            <a:off x="457200" y="13716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Terminology includes: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2"/>
          <p:cNvSpPr txBox="1"/>
          <p:nvPr>
            <p:ph idx="12" type="sldNum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55" name="Google Shape;255;p32"/>
          <p:cNvGraphicFramePr/>
          <p:nvPr/>
        </p:nvGraphicFramePr>
        <p:xfrm>
          <a:off x="457200" y="193764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{FD0F2409-E25B-489D-8FA5-EF414322F835}</a:tableStyleId>
              </a:tblPr>
              <a:tblGrid>
                <a:gridCol w="2080000"/>
                <a:gridCol w="61496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</a:rPr>
                        <a:t>Term</a:t>
                      </a:r>
                      <a:endParaRPr sz="2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0066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</a:rPr>
                        <a:t>Definition</a:t>
                      </a:r>
                      <a:endParaRPr sz="2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0066CC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detainee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person who is incarcerated while awaiting trial for an alleged crime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electronic monitoring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use of technological</a:t>
                      </a:r>
                      <a:r>
                        <a:rPr lang="en-US" sz="2200"/>
                        <a:t> devices to supervise a person required to abide by conditions of release such as curfew or home confinement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good-time credits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days deducted from an inmate’s incarceration sentence for good behavior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home confinement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/>
                        <a:t>restriction</a:t>
                      </a:r>
                      <a:r>
                        <a:rPr lang="en-US" sz="2200"/>
                        <a:t> of an offender to a certain residence for a specified period except during designated times for authorized activities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Criminal Justice</a:t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457200" y="13716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 system of agencies and practices established by governments to uphold social order, deter and mitigate crime and impose penalties on those who violate laws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Systems include: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law enforcement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courts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corrections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security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ahogan\Downloads\shutterstock_234987925.jpg" id="47" name="Google Shape;4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24208" y="3810000"/>
            <a:ext cx="3857984" cy="2571751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3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Corrections</a:t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3"/>
          <p:cNvSpPr txBox="1"/>
          <p:nvPr>
            <p:ph idx="1" type="body"/>
          </p:nvPr>
        </p:nvSpPr>
        <p:spPr>
          <a:xfrm>
            <a:off x="457200" y="13716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Terminology includes: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3"/>
          <p:cNvSpPr txBox="1"/>
          <p:nvPr>
            <p:ph idx="12" type="sldNum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63" name="Google Shape;263;p33"/>
          <p:cNvGraphicFramePr/>
          <p:nvPr/>
        </p:nvGraphicFramePr>
        <p:xfrm>
          <a:off x="457200" y="194481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{FD0F2409-E25B-489D-8FA5-EF414322F835}</a:tableStyleId>
              </a:tblPr>
              <a:tblGrid>
                <a:gridCol w="2080000"/>
                <a:gridCol w="61496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</a:rPr>
                        <a:t>Term</a:t>
                      </a:r>
                      <a:endParaRPr sz="2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0066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</a:rPr>
                        <a:t>Definition</a:t>
                      </a:r>
                      <a:endParaRPr sz="2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0066CC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incarceration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confinement in jail or prison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inmate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individual</a:t>
                      </a:r>
                      <a:r>
                        <a:rPr lang="en-US" sz="2200"/>
                        <a:t> convicted of a crime and committed to the custody of a jail or prison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jail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correctional facility typically run by local law</a:t>
                      </a:r>
                      <a:r>
                        <a:rPr lang="en-US" sz="2200"/>
                        <a:t> enforcement and housing detainees and short-term inmates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parole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release of a prisoner from imprisonment,</a:t>
                      </a:r>
                      <a:r>
                        <a:rPr lang="en-US" sz="2200"/>
                        <a:t> but not from legal custody and supervision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4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Corrections</a:t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4"/>
          <p:cNvSpPr txBox="1"/>
          <p:nvPr>
            <p:ph idx="1" type="body"/>
          </p:nvPr>
        </p:nvSpPr>
        <p:spPr>
          <a:xfrm>
            <a:off x="457200" y="13716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Terminology includes: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4"/>
          <p:cNvSpPr txBox="1"/>
          <p:nvPr>
            <p:ph idx="12" type="sldNum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71" name="Google Shape;271;p34"/>
          <p:cNvGraphicFramePr/>
          <p:nvPr/>
        </p:nvGraphicFramePr>
        <p:xfrm>
          <a:off x="457200" y="19423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{FD0F2409-E25B-489D-8FA5-EF414322F835}</a:tableStyleId>
              </a:tblPr>
              <a:tblGrid>
                <a:gridCol w="2080000"/>
                <a:gridCol w="61496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</a:rPr>
                        <a:t>Term</a:t>
                      </a:r>
                      <a:endParaRPr sz="2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0066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</a:rPr>
                        <a:t>Definition</a:t>
                      </a:r>
                      <a:endParaRPr sz="2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0066CC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prison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correctional facility generally run by state or federal government</a:t>
                      </a:r>
                      <a:r>
                        <a:rPr lang="en-US" sz="2200"/>
                        <a:t> and housing long-term inmates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private prison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prison owned and operated by a</a:t>
                      </a:r>
                      <a:r>
                        <a:rPr lang="en-US" sz="2200"/>
                        <a:t> private company contracted by a federal or state correctional agency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probation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sentencing option in which the convicted offender is required to fulfill certain conditions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protective custody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segregation</a:t>
                      </a:r>
                      <a:r>
                        <a:rPr lang="en-US" sz="2200"/>
                        <a:t> of a detainee or inmate within a correctional facility for his or her own safety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5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Corrections</a:t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5"/>
          <p:cNvSpPr txBox="1"/>
          <p:nvPr>
            <p:ph idx="1" type="body"/>
          </p:nvPr>
        </p:nvSpPr>
        <p:spPr>
          <a:xfrm>
            <a:off x="457200" y="13716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Terminology includes: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5"/>
          <p:cNvSpPr txBox="1"/>
          <p:nvPr>
            <p:ph idx="12" type="sldNum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79" name="Google Shape;279;p35"/>
          <p:cNvGraphicFramePr/>
          <p:nvPr/>
        </p:nvGraphicFramePr>
        <p:xfrm>
          <a:off x="457200" y="19423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{FD0F2409-E25B-489D-8FA5-EF414322F835}</a:tableStyleId>
              </a:tblPr>
              <a:tblGrid>
                <a:gridCol w="2080000"/>
                <a:gridCol w="61496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</a:rPr>
                        <a:t>Term</a:t>
                      </a:r>
                      <a:endParaRPr sz="2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0066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</a:rPr>
                        <a:t>Definition</a:t>
                      </a:r>
                      <a:endParaRPr sz="2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0066CC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recidivism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tendency</a:t>
                      </a:r>
                      <a:r>
                        <a:rPr lang="en-US" sz="2200"/>
                        <a:t> to relapse into criminal behavior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reintegration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process of helping an</a:t>
                      </a:r>
                      <a:r>
                        <a:rPr lang="en-US" sz="2200"/>
                        <a:t> offender rejoin society and live as a law-abiding citizen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revocation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legal</a:t>
                      </a:r>
                      <a:r>
                        <a:rPr lang="en-US" sz="2200"/>
                        <a:t> process in which an offender’s probation or parole is recalled because he or she fails to comply with the terms of release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sentence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sanction</a:t>
                      </a:r>
                      <a:r>
                        <a:rPr lang="en-US" sz="2200"/>
                        <a:t> ordered by a court for a convicted offender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6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Corrections</a:t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6"/>
          <p:cNvSpPr txBox="1"/>
          <p:nvPr>
            <p:ph idx="1" type="body"/>
          </p:nvPr>
        </p:nvSpPr>
        <p:spPr>
          <a:xfrm>
            <a:off x="457200" y="13716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Terminology includes: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6"/>
          <p:cNvSpPr txBox="1"/>
          <p:nvPr>
            <p:ph idx="12" type="sldNum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87" name="Google Shape;287;p36"/>
          <p:cNvGraphicFramePr/>
          <p:nvPr/>
        </p:nvGraphicFramePr>
        <p:xfrm>
          <a:off x="457200" y="194387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{FD0F2409-E25B-489D-8FA5-EF414322F835}</a:tableStyleId>
              </a:tblPr>
              <a:tblGrid>
                <a:gridCol w="2080000"/>
                <a:gridCol w="61496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</a:rPr>
                        <a:t>Term</a:t>
                      </a:r>
                      <a:endParaRPr sz="2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0066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</a:rPr>
                        <a:t>Definition</a:t>
                      </a:r>
                      <a:endParaRPr sz="2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0066CC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sworn staff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uniformed</a:t>
                      </a:r>
                      <a:r>
                        <a:rPr lang="en-US" sz="2200"/>
                        <a:t> staff in a correctional facility who have law enforcement powers and receive training to meet state and agency standards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temporary-release</a:t>
                      </a:r>
                      <a:r>
                        <a:rPr lang="en-US" sz="2200"/>
                        <a:t> program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program allowing inmates to leave the</a:t>
                      </a:r>
                      <a:r>
                        <a:rPr lang="en-US" sz="2200"/>
                        <a:t> correctional facility for a short period to participate in approved activities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work release program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program in which detainees or inmates are permitted to be employed or participate in educational programs, but must return to</a:t>
                      </a:r>
                      <a:r>
                        <a:rPr lang="en-US" sz="2200"/>
                        <a:t> the facility at the end of each work day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7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Security</a:t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7"/>
          <p:cNvSpPr txBox="1"/>
          <p:nvPr>
            <p:ph idx="1" type="body"/>
          </p:nvPr>
        </p:nvSpPr>
        <p:spPr>
          <a:xfrm>
            <a:off x="457200" y="13716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systems focused on the protection of private property and people from assault, theft, vandalism, fire, etc.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guards and patrol services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install and maintain equipment used to secure and monitor property</a:t>
            </a:r>
            <a:endParaRPr/>
          </a:p>
          <a:p>
            <a:pPr indent="-1079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7"/>
          <p:cNvSpPr txBox="1"/>
          <p:nvPr>
            <p:ph idx="12" type="sldNum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ahogan\Downloads\shutterstock_304514225.jpg" id="295" name="Google Shape;29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2999" y="4191000"/>
            <a:ext cx="3248871" cy="23622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8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Security</a:t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38"/>
          <p:cNvSpPr txBox="1"/>
          <p:nvPr>
            <p:ph idx="1" type="body"/>
          </p:nvPr>
        </p:nvSpPr>
        <p:spPr>
          <a:xfrm>
            <a:off x="457200" y="13716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Terminology includes: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38"/>
          <p:cNvSpPr txBox="1"/>
          <p:nvPr>
            <p:ph idx="12" type="sldNum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3" name="Google Shape;303;p38"/>
          <p:cNvGraphicFramePr/>
          <p:nvPr/>
        </p:nvGraphicFramePr>
        <p:xfrm>
          <a:off x="457200" y="194387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{FD0F2409-E25B-489D-8FA5-EF414322F835}</a:tableStyleId>
              </a:tblPr>
              <a:tblGrid>
                <a:gridCol w="2080000"/>
                <a:gridCol w="61496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</a:rPr>
                        <a:t>Term</a:t>
                      </a:r>
                      <a:endParaRPr sz="2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0066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</a:rPr>
                        <a:t>Definition</a:t>
                      </a:r>
                      <a:endParaRPr sz="2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0066CC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alarm system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system of sensors, controls</a:t>
                      </a:r>
                      <a:r>
                        <a:rPr lang="en-US" sz="2200"/>
                        <a:t> and annunciators arranged to detect and report an intrusion or other emergency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annunciator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device which announces an alarm via sound, light or other means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antivirus software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program which detects and removes computer viruses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armed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equipped with a firearm</a:t>
                      </a:r>
                      <a:r>
                        <a:rPr lang="en-US" sz="2200"/>
                        <a:t> (gun)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9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Security</a:t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39"/>
          <p:cNvSpPr txBox="1"/>
          <p:nvPr>
            <p:ph idx="1" type="body"/>
          </p:nvPr>
        </p:nvSpPr>
        <p:spPr>
          <a:xfrm>
            <a:off x="457200" y="13716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Terminology includes: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39"/>
          <p:cNvSpPr txBox="1"/>
          <p:nvPr>
            <p:ph idx="12" type="sldNum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11" name="Google Shape;311;p39"/>
          <p:cNvGraphicFramePr/>
          <p:nvPr/>
        </p:nvGraphicFramePr>
        <p:xfrm>
          <a:off x="457200" y="194387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{FD0F2409-E25B-489D-8FA5-EF414322F835}</a:tableStyleId>
              </a:tblPr>
              <a:tblGrid>
                <a:gridCol w="2080000"/>
                <a:gridCol w="61496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</a:rPr>
                        <a:t>Term</a:t>
                      </a:r>
                      <a:endParaRPr sz="2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0066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</a:rPr>
                        <a:t>Definition</a:t>
                      </a:r>
                      <a:endParaRPr sz="2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0066CC"/>
                    </a:solidFill>
                  </a:tcPr>
                </a:tc>
              </a:tr>
              <a:tr h="1280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armored car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/>
                        <a:t>armor-plated</a:t>
                      </a:r>
                      <a:r>
                        <a:rPr lang="en-US" sz="2200"/>
                        <a:t> truck with strong locks and doors which is operated by armed personnel and</a:t>
                      </a:r>
                      <a:endParaRPr sz="22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used to transport currency and other valuables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asset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any</a:t>
                      </a:r>
                      <a:r>
                        <a:rPr lang="en-US" sz="2200"/>
                        <a:t> </a:t>
                      </a:r>
                      <a:r>
                        <a:rPr lang="en-US" sz="2200"/>
                        <a:t>property, tangible or intangible, which</a:t>
                      </a:r>
                      <a:r>
                        <a:rPr lang="en-US" sz="2200"/>
                        <a:t> is </a:t>
                      </a:r>
                      <a:r>
                        <a:rPr lang="en-US" sz="2200"/>
                        <a:t>owned by an individual or company and</a:t>
                      </a:r>
                      <a:r>
                        <a:rPr lang="en-US" sz="2200"/>
                        <a:t> can be assigned a monetary value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background</a:t>
                      </a:r>
                      <a:r>
                        <a:rPr lang="en-US" sz="2200"/>
                        <a:t> check/screen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inquiry into the history, behaviors and character of an individual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canned message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pre-recorded message to be used in case of an emergency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0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Security</a:t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40"/>
          <p:cNvSpPr txBox="1"/>
          <p:nvPr>
            <p:ph idx="1" type="body"/>
          </p:nvPr>
        </p:nvSpPr>
        <p:spPr>
          <a:xfrm>
            <a:off x="457200" y="13716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Terminology includes: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40"/>
          <p:cNvSpPr txBox="1"/>
          <p:nvPr>
            <p:ph idx="12" type="sldNum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19" name="Google Shape;319;p40"/>
          <p:cNvGraphicFramePr/>
          <p:nvPr/>
        </p:nvGraphicFramePr>
        <p:xfrm>
          <a:off x="457200" y="194387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{FD0F2409-E25B-489D-8FA5-EF414322F835}</a:tableStyleId>
              </a:tblPr>
              <a:tblGrid>
                <a:gridCol w="2080000"/>
                <a:gridCol w="61496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</a:rPr>
                        <a:t>Term</a:t>
                      </a:r>
                      <a:endParaRPr sz="2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0066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</a:rPr>
                        <a:t>Definition</a:t>
                      </a:r>
                      <a:endParaRPr sz="2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0066CC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central command center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/>
                        <a:t>designated location from which security programs are monitored and emergency plans can be implemented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contact list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list of contact information for team members and key players needed in an</a:t>
                      </a:r>
                      <a:r>
                        <a:rPr lang="en-US" sz="2200"/>
                        <a:t> emergency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critical control point (CCP)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site</a:t>
                      </a:r>
                      <a:r>
                        <a:rPr lang="en-US" sz="2200"/>
                        <a:t> </a:t>
                      </a:r>
                      <a:r>
                        <a:rPr lang="en-US" sz="2200"/>
                        <a:t>or stage at which</a:t>
                      </a:r>
                      <a:r>
                        <a:rPr lang="en-US" sz="2200"/>
                        <a:t> controls can be applied to prevent or reduce a threat or hazard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damage assessment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process</a:t>
                      </a:r>
                      <a:r>
                        <a:rPr lang="en-US" sz="2200"/>
                        <a:t> of evaluating injuries and loss of life, damage to property and status of facilities resulting from an emergency or incident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1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Security</a:t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41"/>
          <p:cNvSpPr txBox="1"/>
          <p:nvPr>
            <p:ph idx="1" type="body"/>
          </p:nvPr>
        </p:nvSpPr>
        <p:spPr>
          <a:xfrm>
            <a:off x="457200" y="13716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Terminology includes: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41"/>
          <p:cNvSpPr txBox="1"/>
          <p:nvPr>
            <p:ph idx="12" type="sldNum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27" name="Google Shape;327;p41"/>
          <p:cNvGraphicFramePr/>
          <p:nvPr/>
        </p:nvGraphicFramePr>
        <p:xfrm>
          <a:off x="457200" y="19469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{FD0F2409-E25B-489D-8FA5-EF414322F835}</a:tableStyleId>
              </a:tblPr>
              <a:tblGrid>
                <a:gridCol w="2080000"/>
                <a:gridCol w="61496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</a:rPr>
                        <a:t>Term</a:t>
                      </a:r>
                      <a:endParaRPr sz="2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0066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</a:rPr>
                        <a:t>Definition</a:t>
                      </a:r>
                      <a:endParaRPr sz="2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0066CC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evacuation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/>
                        <a:t>planned, organized movement of people</a:t>
                      </a:r>
                      <a:r>
                        <a:rPr lang="en-US" sz="2200"/>
                        <a:t> from a dangerous area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panic alarm (panic button)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device </a:t>
                      </a:r>
                      <a:r>
                        <a:rPr lang="en-US" sz="2200"/>
                        <a:t>triggered by a person and </a:t>
                      </a:r>
                      <a:r>
                        <a:rPr lang="en-US" sz="2200"/>
                        <a:t>designed to alert others (often</a:t>
                      </a:r>
                      <a:r>
                        <a:rPr lang="en-US" sz="2200"/>
                        <a:t> authorities) in emergency situations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perimeter</a:t>
                      </a:r>
                      <a:r>
                        <a:rPr lang="en-US" sz="2200"/>
                        <a:t> protection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safeguarding of a boundary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private sector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agency</a:t>
                      </a:r>
                      <a:r>
                        <a:rPr lang="en-US" sz="2200"/>
                        <a:t> not under direct government control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proprietary information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valuable, private information created or collected for</a:t>
                      </a:r>
                      <a:r>
                        <a:rPr lang="en-US" sz="2200"/>
                        <a:t> a considerable cost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2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Security</a:t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42"/>
          <p:cNvSpPr txBox="1"/>
          <p:nvPr>
            <p:ph idx="1" type="body"/>
          </p:nvPr>
        </p:nvSpPr>
        <p:spPr>
          <a:xfrm>
            <a:off x="457200" y="13716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Terminology includes: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42"/>
          <p:cNvSpPr txBox="1"/>
          <p:nvPr>
            <p:ph idx="12" type="sldNum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35" name="Google Shape;335;p42"/>
          <p:cNvGraphicFramePr/>
          <p:nvPr/>
        </p:nvGraphicFramePr>
        <p:xfrm>
          <a:off x="457200" y="194698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{FD0F2409-E25B-489D-8FA5-EF414322F835}</a:tableStyleId>
              </a:tblPr>
              <a:tblGrid>
                <a:gridCol w="2080000"/>
                <a:gridCol w="61496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</a:rPr>
                        <a:t>Term</a:t>
                      </a:r>
                      <a:endParaRPr sz="2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0066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</a:rPr>
                        <a:t>Definition</a:t>
                      </a:r>
                      <a:endParaRPr sz="2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0066CC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residual risk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/>
                        <a:t>risk remaining after measures are taken to reduce or eliminate risk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silent alarm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device which, when triggered, </a:t>
                      </a:r>
                      <a:r>
                        <a:rPr lang="en-US" sz="2200"/>
                        <a:t>alerts security personnel and/or police of a disturbance without the knowledge of the intruder or criminal 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simulation exercise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test performed under conditions as close to as possible to real-world conditions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surveillance</a:t>
                      </a:r>
                      <a:endParaRPr sz="2200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direct and deliberate observation of people</a:t>
                      </a:r>
                      <a:r>
                        <a:rPr lang="en-US" sz="2200"/>
                        <a:t> and/or property</a:t>
                      </a:r>
                      <a:endParaRPr sz="2200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Criminal Justice</a:t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457200" y="13716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Systems use specific terms to identify processes, procedures and policies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terms can be confusing to those without knowledge of their meanings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understanding these terms is crucial to effective communication 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ahogan\Downloads\shutterstock_90663511.jpg" id="55" name="Google Shape;5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1300" y="4267200"/>
            <a:ext cx="3581400" cy="2395061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3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Criminal Justice</a:t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43"/>
          <p:cNvSpPr txBox="1"/>
          <p:nvPr>
            <p:ph idx="1" type="body"/>
          </p:nvPr>
        </p:nvSpPr>
        <p:spPr>
          <a:xfrm>
            <a:off x="457200" y="13716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Systems require effective communication for successful operation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miscommunication can have devastating effects </a:t>
            </a:r>
            <a:endParaRPr/>
          </a:p>
          <a:p>
            <a:pPr indent="-228600" lvl="2" marL="1143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damage to property</a:t>
            </a:r>
            <a:endParaRPr/>
          </a:p>
          <a:p>
            <a:pPr indent="-228600" lvl="2" marL="1143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injury to people</a:t>
            </a:r>
            <a:endParaRPr/>
          </a:p>
          <a:p>
            <a:pPr indent="-228600" lvl="2" marL="1143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failure to apprehend or </a:t>
            </a:r>
            <a:b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convict guilty individuals</a:t>
            </a:r>
            <a:endParaRPr/>
          </a:p>
          <a:p>
            <a:pPr indent="-228600" lvl="2" marL="1143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charging or conviction of </a:t>
            </a:r>
            <a:b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innocent individuals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43"/>
          <p:cNvSpPr txBox="1"/>
          <p:nvPr>
            <p:ph idx="12" type="sldNum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ahogan\Downloads\shutterstock_120784831.jpg" id="343" name="Google Shape;343;p43"/>
          <p:cNvPicPr preferRelativeResize="0"/>
          <p:nvPr/>
        </p:nvPicPr>
        <p:blipFill rotWithShape="1">
          <a:blip r:embed="rId3">
            <a:alphaModFix/>
          </a:blip>
          <a:srcRect b="0" l="8048" r="5104" t="0"/>
          <a:stretch/>
        </p:blipFill>
        <p:spPr>
          <a:xfrm>
            <a:off x="5609968" y="3209329"/>
            <a:ext cx="2977978" cy="2277071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4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Resources</a:t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44"/>
          <p:cNvSpPr txBox="1"/>
          <p:nvPr>
            <p:ph idx="1" type="body"/>
          </p:nvPr>
        </p:nvSpPr>
        <p:spPr>
          <a:xfrm>
            <a:off x="457200" y="13716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http://mpdc.dc.gov/sites/default/files/dc/sites/mpdc/publication/attachments/Glossary%20of%20Police%20Terms%202013.pdf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http://www.safetyandjustice.org/files/CJ%20Glossary%20for%20web.pdf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http://www.bjs.gov/index.cfm?ty=tdtp&amp;tid=7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http://www.uscourts.gov/glossary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http://www.discovercorrections.com/resources/glossary-of-terms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https://www.asisonline.org/Membership/Library/Security-Glossary/Pages/Security-Glossary.aspx </a:t>
            </a:r>
            <a:endParaRPr/>
          </a:p>
          <a:p>
            <a:pPr indent="-203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44"/>
          <p:cNvSpPr txBox="1"/>
          <p:nvPr>
            <p:ph idx="12" type="sldNum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1" name="Google Shape;351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959" y="6548079"/>
            <a:ext cx="1014984" cy="309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5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Acknowledgements</a:t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45"/>
          <p:cNvSpPr txBox="1"/>
          <p:nvPr>
            <p:ph idx="1" type="body"/>
          </p:nvPr>
        </p:nvSpPr>
        <p:spPr>
          <a:xfrm>
            <a:off x="457200" y="13716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45"/>
          <p:cNvSpPr txBox="1"/>
          <p:nvPr/>
        </p:nvSpPr>
        <p:spPr>
          <a:xfrm>
            <a:off x="457200" y="1371600"/>
            <a:ext cx="8229600" cy="512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Production Coordinator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Amy Hogan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Graphics Editor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Melody Rowell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Quality Control Director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Angela Dehls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45"/>
          <p:cNvSpPr txBox="1"/>
          <p:nvPr/>
        </p:nvSpPr>
        <p:spPr>
          <a:xfrm>
            <a:off x="4608232" y="1362269"/>
            <a:ext cx="4078568" cy="5426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4300" lvl="0" marL="45720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45720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45720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45720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45720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45720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45720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45720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45720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45720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45720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V.P. of Brand Management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Clayton Franklin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45720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45720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Executive Producer</a:t>
            </a:r>
            <a:endParaRPr/>
          </a:p>
          <a:p>
            <a:pPr indent="-114300" lvl="0" marL="45720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Gordon W. Davis, Ph.D.</a:t>
            </a:r>
            <a:endParaRPr/>
          </a:p>
        </p:txBody>
      </p:sp>
      <p:sp>
        <p:nvSpPr>
          <p:cNvPr id="360" name="Google Shape;360;p45"/>
          <p:cNvSpPr txBox="1"/>
          <p:nvPr/>
        </p:nvSpPr>
        <p:spPr>
          <a:xfrm>
            <a:off x="3124200" y="6211669"/>
            <a:ext cx="28194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MMXVII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CEV Multimedia, Ltd.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Law Enforcement</a:t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8"/>
          <p:cNvSpPr txBox="1"/>
          <p:nvPr>
            <p:ph idx="1" type="body"/>
          </p:nvPr>
        </p:nvSpPr>
        <p:spPr>
          <a:xfrm>
            <a:off x="457200" y="13716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Consists of systems which enforce the law by: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deterring law violations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discovering law violations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apprehending and detaining individuals who violate laws 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8"/>
          <p:cNvSpPr txBox="1"/>
          <p:nvPr>
            <p:ph idx="12" type="sldNum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ahogan\Downloads\shutterstock_150668030.jpg" id="63" name="Google Shape;6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6755" y="4114799"/>
            <a:ext cx="3620845" cy="2404467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Law Enforcement</a:t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9"/>
          <p:cNvSpPr txBox="1"/>
          <p:nvPr>
            <p:ph idx="1" type="body"/>
          </p:nvPr>
        </p:nvSpPr>
        <p:spPr>
          <a:xfrm>
            <a:off x="457200" y="13716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Terminology includes: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9"/>
          <p:cNvSpPr txBox="1"/>
          <p:nvPr>
            <p:ph idx="12" type="sldNum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1" name="Google Shape;71;p9"/>
          <p:cNvGraphicFramePr/>
          <p:nvPr/>
        </p:nvGraphicFramePr>
        <p:xfrm>
          <a:off x="457200" y="19423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{FD0F2409-E25B-489D-8FA5-EF414322F835}</a:tableStyleId>
              </a:tblPr>
              <a:tblGrid>
                <a:gridCol w="2080000"/>
                <a:gridCol w="61496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chemeClr val="lt1"/>
                          </a:solidFill>
                        </a:rPr>
                        <a:t>Term</a:t>
                      </a:r>
                      <a:endParaRPr sz="2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0066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chemeClr val="lt1"/>
                          </a:solidFill>
                        </a:rPr>
                        <a:t>Definition</a:t>
                      </a:r>
                      <a:endParaRPr sz="2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0066CC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accessory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a person who is not the chief offender but is involved in some way; accomplice or abettor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admission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voluntary acknowledgement of certain facts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aggravation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behavior accompanying a crime which increases its intensity or adds to its consequences beyond what is necessary for the commission of the crime itself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arson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deliberately and illegally setting fire to a property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assault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attempting or threating to inflict bodily injury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Law Enforcement</a:t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0"/>
          <p:cNvSpPr txBox="1"/>
          <p:nvPr>
            <p:ph idx="1" type="body"/>
          </p:nvPr>
        </p:nvSpPr>
        <p:spPr>
          <a:xfrm>
            <a:off x="457200" y="13716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Terminology includes: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0"/>
          <p:cNvSpPr txBox="1"/>
          <p:nvPr>
            <p:ph idx="12" type="sldNum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9" name="Google Shape;79;p10"/>
          <p:cNvGraphicFramePr/>
          <p:nvPr/>
        </p:nvGraphicFramePr>
        <p:xfrm>
          <a:off x="457200" y="19423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{FD0F2409-E25B-489D-8FA5-EF414322F835}</a:tableStyleId>
              </a:tblPr>
              <a:tblGrid>
                <a:gridCol w="2080000"/>
                <a:gridCol w="61496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chemeClr val="lt1"/>
                          </a:solidFill>
                        </a:rPr>
                        <a:t>Term</a:t>
                      </a:r>
                      <a:endParaRPr sz="2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0066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chemeClr val="lt1"/>
                          </a:solidFill>
                        </a:rPr>
                        <a:t>Definition</a:t>
                      </a:r>
                      <a:endParaRPr sz="2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0066CC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back up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officers who assists first responders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battery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causing bodily harm or offensive physical contact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beat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area an officer is assigned to patrol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burglary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entering a property or room with the intent to steal items from the premises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civil action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lawsuit brought to redress a private issue (as opposed to a crime)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confession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admission of enough facts to establish guilt of a particular crime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Law Enforcement</a:t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1"/>
          <p:cNvSpPr txBox="1"/>
          <p:nvPr>
            <p:ph idx="1" type="body"/>
          </p:nvPr>
        </p:nvSpPr>
        <p:spPr>
          <a:xfrm>
            <a:off x="457200" y="13716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Terminology includes: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1"/>
          <p:cNvSpPr txBox="1"/>
          <p:nvPr>
            <p:ph idx="12" type="sldNum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7" name="Google Shape;87;p11"/>
          <p:cNvGraphicFramePr/>
          <p:nvPr/>
        </p:nvGraphicFramePr>
        <p:xfrm>
          <a:off x="457200" y="19423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{FD0F2409-E25B-489D-8FA5-EF414322F835}</a:tableStyleId>
              </a:tblPr>
              <a:tblGrid>
                <a:gridCol w="2080000"/>
                <a:gridCol w="61496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chemeClr val="lt1"/>
                          </a:solidFill>
                        </a:rPr>
                        <a:t>Term</a:t>
                      </a:r>
                      <a:endParaRPr sz="2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0066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chemeClr val="lt1"/>
                          </a:solidFill>
                        </a:rPr>
                        <a:t>Definition</a:t>
                      </a:r>
                      <a:endParaRPr sz="2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0066CC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conspiracy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agreement between two or more people to commit a crime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controlled substance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drug or substance regulated by federal or state law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detective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officer of the law responsible for investigating crimes (rather than patrolling or responding)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extradition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process by which a state or nation transfers custody of an individual for prosecution or punishment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frisk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limited protective search of a person consisting of a pat down of outer clothing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Law Enforcement</a:t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2"/>
          <p:cNvSpPr txBox="1"/>
          <p:nvPr>
            <p:ph idx="1" type="body"/>
          </p:nvPr>
        </p:nvSpPr>
        <p:spPr>
          <a:xfrm>
            <a:off x="457200" y="13716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Terminology includes: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2"/>
          <p:cNvSpPr txBox="1"/>
          <p:nvPr>
            <p:ph idx="12" type="sldNum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5" name="Google Shape;95;p12"/>
          <p:cNvGraphicFramePr/>
          <p:nvPr/>
        </p:nvGraphicFramePr>
        <p:xfrm>
          <a:off x="457200" y="194387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{FD0F2409-E25B-489D-8FA5-EF414322F835}</a:tableStyleId>
              </a:tblPr>
              <a:tblGrid>
                <a:gridCol w="2080000"/>
                <a:gridCol w="61496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chemeClr val="lt1"/>
                          </a:solidFill>
                        </a:rPr>
                        <a:t>Term</a:t>
                      </a:r>
                      <a:endParaRPr sz="2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0066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chemeClr val="lt1"/>
                          </a:solidFill>
                        </a:rPr>
                        <a:t>Definition</a:t>
                      </a:r>
                      <a:endParaRPr sz="2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0066CC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homicide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unlawful killing of a person by another person; includes murder and manslaughter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jurisdiction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legally defined area over which an agency has control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juvenile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person less than 18 years old; also known as a minor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juvenile delinquent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juvenile who habitually violates the law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lockup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/>
                        <a:t>temporary detention facility</a:t>
                      </a:r>
                      <a:endParaRPr sz="2200" u="none" cap="none" strike="noStrike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