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78" r:id="rId2"/>
    <p:sldId id="256" r:id="rId3"/>
    <p:sldId id="257" r:id="rId4"/>
    <p:sldId id="266" r:id="rId5"/>
    <p:sldId id="271" r:id="rId6"/>
    <p:sldId id="272" r:id="rId7"/>
    <p:sldId id="274" r:id="rId8"/>
    <p:sldId id="273" r:id="rId9"/>
    <p:sldId id="275" r:id="rId10"/>
    <p:sldId id="277" r:id="rId11"/>
    <p:sldId id="276" r:id="rId12"/>
    <p:sldId id="260" r:id="rId13"/>
    <p:sldId id="262" r:id="rId14"/>
    <p:sldId id="270" r:id="rId15"/>
    <p:sldId id="267"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p:restoredTop sz="94643"/>
  </p:normalViewPr>
  <p:slideViewPr>
    <p:cSldViewPr snapToGrid="0" snapToObjects="1">
      <p:cViewPr varScale="1">
        <p:scale>
          <a:sx n="110" d="100"/>
          <a:sy n="110" d="100"/>
        </p:scale>
        <p:origin x="6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0EC77-6067-9E44-8EEB-431DE67600DD}" type="datetimeFigureOut">
              <a:rPr lang="en-US" smtClean="0"/>
              <a:t>7/21/20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D5C48-27D0-FF46-808F-F62EE74A3019}" type="slidenum">
              <a:rPr lang="en-US" smtClean="0"/>
              <a:t>‹#›</a:t>
            </a:fld>
            <a:endParaRPr lang="en-US"/>
          </a:p>
        </p:txBody>
      </p:sp>
    </p:spTree>
    <p:extLst>
      <p:ext uri="{BB962C8B-B14F-4D97-AF65-F5344CB8AC3E}">
        <p14:creationId xmlns:p14="http://schemas.microsoft.com/office/powerpoint/2010/main" val="1893336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591133-06F7-4C50-8891-34BB5A6824BE}" type="slidenum">
              <a:rPr lang="en-US" smtClean="0"/>
              <a:t>13</a:t>
            </a:fld>
            <a:endParaRPr lang="en-US"/>
          </a:p>
        </p:txBody>
      </p:sp>
    </p:spTree>
    <p:extLst>
      <p:ext uri="{BB962C8B-B14F-4D97-AF65-F5344CB8AC3E}">
        <p14:creationId xmlns:p14="http://schemas.microsoft.com/office/powerpoint/2010/main" val="2036433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4EAEC6-F4E7-E64F-94AF-723D62DF61B4}" type="datetimeFigureOut">
              <a:rPr lang="en-US" smtClean="0"/>
              <a:t>7/21/20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55B2E-43EE-B54F-89CC-4F465904B140}" type="slidenum">
              <a:rPr lang="en-US" smtClean="0"/>
              <a:t>‹#›</a:t>
            </a:fld>
            <a:endParaRPr lang="en-US"/>
          </a:p>
        </p:txBody>
      </p:sp>
    </p:spTree>
    <p:extLst>
      <p:ext uri="{BB962C8B-B14F-4D97-AF65-F5344CB8AC3E}">
        <p14:creationId xmlns:p14="http://schemas.microsoft.com/office/powerpoint/2010/main" val="76871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4EAEC6-F4E7-E64F-94AF-723D62DF61B4}" type="datetimeFigureOut">
              <a:rPr lang="en-US" smtClean="0"/>
              <a:t>7/21/20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55B2E-43EE-B54F-89CC-4F465904B140}" type="slidenum">
              <a:rPr lang="en-US" smtClean="0"/>
              <a:t>‹#›</a:t>
            </a:fld>
            <a:endParaRPr lang="en-US"/>
          </a:p>
        </p:txBody>
      </p:sp>
    </p:spTree>
    <p:extLst>
      <p:ext uri="{BB962C8B-B14F-4D97-AF65-F5344CB8AC3E}">
        <p14:creationId xmlns:p14="http://schemas.microsoft.com/office/powerpoint/2010/main" val="20171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4EAEC6-F4E7-E64F-94AF-723D62DF61B4}" type="datetimeFigureOut">
              <a:rPr lang="en-US" smtClean="0"/>
              <a:t>7/21/20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55B2E-43EE-B54F-89CC-4F465904B140}" type="slidenum">
              <a:rPr lang="en-US" smtClean="0"/>
              <a:t>‹#›</a:t>
            </a:fld>
            <a:endParaRPr lang="en-US"/>
          </a:p>
        </p:txBody>
      </p:sp>
    </p:spTree>
    <p:extLst>
      <p:ext uri="{BB962C8B-B14F-4D97-AF65-F5344CB8AC3E}">
        <p14:creationId xmlns:p14="http://schemas.microsoft.com/office/powerpoint/2010/main" val="186158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4EAEC6-F4E7-E64F-94AF-723D62DF61B4}" type="datetimeFigureOut">
              <a:rPr lang="en-US" smtClean="0"/>
              <a:t>7/21/20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55B2E-43EE-B54F-89CC-4F465904B140}" type="slidenum">
              <a:rPr lang="en-US" smtClean="0"/>
              <a:t>‹#›</a:t>
            </a:fld>
            <a:endParaRPr lang="en-US"/>
          </a:p>
        </p:txBody>
      </p:sp>
    </p:spTree>
    <p:extLst>
      <p:ext uri="{BB962C8B-B14F-4D97-AF65-F5344CB8AC3E}">
        <p14:creationId xmlns:p14="http://schemas.microsoft.com/office/powerpoint/2010/main" val="59357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4EAEC6-F4E7-E64F-94AF-723D62DF61B4}" type="datetimeFigureOut">
              <a:rPr lang="en-US" smtClean="0"/>
              <a:t>7/21/20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55B2E-43EE-B54F-89CC-4F465904B140}" type="slidenum">
              <a:rPr lang="en-US" smtClean="0"/>
              <a:t>‹#›</a:t>
            </a:fld>
            <a:endParaRPr lang="en-US"/>
          </a:p>
        </p:txBody>
      </p:sp>
    </p:spTree>
    <p:extLst>
      <p:ext uri="{BB962C8B-B14F-4D97-AF65-F5344CB8AC3E}">
        <p14:creationId xmlns:p14="http://schemas.microsoft.com/office/powerpoint/2010/main" val="1078659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4EAEC6-F4E7-E64F-94AF-723D62DF61B4}" type="datetimeFigureOut">
              <a:rPr lang="en-US" smtClean="0"/>
              <a:t>7/21/20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55B2E-43EE-B54F-89CC-4F465904B140}" type="slidenum">
              <a:rPr lang="en-US" smtClean="0"/>
              <a:t>‹#›</a:t>
            </a:fld>
            <a:endParaRPr lang="en-US"/>
          </a:p>
        </p:txBody>
      </p:sp>
    </p:spTree>
    <p:extLst>
      <p:ext uri="{BB962C8B-B14F-4D97-AF65-F5344CB8AC3E}">
        <p14:creationId xmlns:p14="http://schemas.microsoft.com/office/powerpoint/2010/main" val="212782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4EAEC6-F4E7-E64F-94AF-723D62DF61B4}" type="datetimeFigureOut">
              <a:rPr lang="en-US" smtClean="0"/>
              <a:t>7/21/20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55B2E-43EE-B54F-89CC-4F465904B140}" type="slidenum">
              <a:rPr lang="en-US" smtClean="0"/>
              <a:t>‹#›</a:t>
            </a:fld>
            <a:endParaRPr lang="en-US"/>
          </a:p>
        </p:txBody>
      </p:sp>
    </p:spTree>
    <p:extLst>
      <p:ext uri="{BB962C8B-B14F-4D97-AF65-F5344CB8AC3E}">
        <p14:creationId xmlns:p14="http://schemas.microsoft.com/office/powerpoint/2010/main" val="35867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4EAEC6-F4E7-E64F-94AF-723D62DF61B4}" type="datetimeFigureOut">
              <a:rPr lang="en-US" smtClean="0"/>
              <a:t>7/21/20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55B2E-43EE-B54F-89CC-4F465904B140}" type="slidenum">
              <a:rPr lang="en-US" smtClean="0"/>
              <a:t>‹#›</a:t>
            </a:fld>
            <a:endParaRPr lang="en-US"/>
          </a:p>
        </p:txBody>
      </p:sp>
    </p:spTree>
    <p:extLst>
      <p:ext uri="{BB962C8B-B14F-4D97-AF65-F5344CB8AC3E}">
        <p14:creationId xmlns:p14="http://schemas.microsoft.com/office/powerpoint/2010/main" val="31369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EAEC6-F4E7-E64F-94AF-723D62DF61B4}" type="datetimeFigureOut">
              <a:rPr lang="en-US" smtClean="0"/>
              <a:t>7/21/20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55B2E-43EE-B54F-89CC-4F465904B140}" type="slidenum">
              <a:rPr lang="en-US" smtClean="0"/>
              <a:t>‹#›</a:t>
            </a:fld>
            <a:endParaRPr lang="en-US"/>
          </a:p>
        </p:txBody>
      </p:sp>
    </p:spTree>
    <p:extLst>
      <p:ext uri="{BB962C8B-B14F-4D97-AF65-F5344CB8AC3E}">
        <p14:creationId xmlns:p14="http://schemas.microsoft.com/office/powerpoint/2010/main" val="144283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4EAEC6-F4E7-E64F-94AF-723D62DF61B4}" type="datetimeFigureOut">
              <a:rPr lang="en-US" smtClean="0"/>
              <a:t>7/21/20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55B2E-43EE-B54F-89CC-4F465904B140}" type="slidenum">
              <a:rPr lang="en-US" smtClean="0"/>
              <a:t>‹#›</a:t>
            </a:fld>
            <a:endParaRPr lang="en-US"/>
          </a:p>
        </p:txBody>
      </p:sp>
    </p:spTree>
    <p:extLst>
      <p:ext uri="{BB962C8B-B14F-4D97-AF65-F5344CB8AC3E}">
        <p14:creationId xmlns:p14="http://schemas.microsoft.com/office/powerpoint/2010/main" val="46900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4EAEC6-F4E7-E64F-94AF-723D62DF61B4}" type="datetimeFigureOut">
              <a:rPr lang="en-US" smtClean="0"/>
              <a:t>7/21/20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55B2E-43EE-B54F-89CC-4F465904B140}" type="slidenum">
              <a:rPr lang="en-US" smtClean="0"/>
              <a:t>‹#›</a:t>
            </a:fld>
            <a:endParaRPr lang="en-US"/>
          </a:p>
        </p:txBody>
      </p:sp>
    </p:spTree>
    <p:extLst>
      <p:ext uri="{BB962C8B-B14F-4D97-AF65-F5344CB8AC3E}">
        <p14:creationId xmlns:p14="http://schemas.microsoft.com/office/powerpoint/2010/main" val="134621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EAEC6-F4E7-E64F-94AF-723D62DF61B4}" type="datetimeFigureOut">
              <a:rPr lang="en-US" smtClean="0"/>
              <a:t>7/21/20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55B2E-43EE-B54F-89CC-4F465904B140}" type="slidenum">
              <a:rPr lang="en-US" smtClean="0"/>
              <a:t>‹#›</a:t>
            </a:fld>
            <a:endParaRPr lang="en-US"/>
          </a:p>
        </p:txBody>
      </p:sp>
    </p:spTree>
    <p:extLst>
      <p:ext uri="{BB962C8B-B14F-4D97-AF65-F5344CB8AC3E}">
        <p14:creationId xmlns:p14="http://schemas.microsoft.com/office/powerpoint/2010/main" val="17976864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EDD98-A54C-3047-82E7-EF07B4981A62}"/>
              </a:ext>
            </a:extLst>
          </p:cNvPr>
          <p:cNvSpPr>
            <a:spLocks noGrp="1"/>
          </p:cNvSpPr>
          <p:nvPr>
            <p:ph type="ctrTitle"/>
          </p:nvPr>
        </p:nvSpPr>
        <p:spPr>
          <a:xfrm>
            <a:off x="1361955" y="532434"/>
            <a:ext cx="9144000" cy="894085"/>
          </a:xfrm>
        </p:spPr>
        <p:txBody>
          <a:bodyPr>
            <a:normAutofit fontScale="90000"/>
          </a:bodyPr>
          <a:lstStyle/>
          <a:p>
            <a:r>
              <a:rPr lang="en-US" dirty="0"/>
              <a:t>Defining science</a:t>
            </a:r>
          </a:p>
        </p:txBody>
      </p:sp>
      <p:sp>
        <p:nvSpPr>
          <p:cNvPr id="3" name="Subtitle 2">
            <a:extLst>
              <a:ext uri="{FF2B5EF4-FFF2-40B4-BE49-F238E27FC236}">
                <a16:creationId xmlns:a16="http://schemas.microsoft.com/office/drawing/2014/main" id="{DBC3A5F4-0CD1-734D-BB96-D82830A8969A}"/>
              </a:ext>
            </a:extLst>
          </p:cNvPr>
          <p:cNvSpPr>
            <a:spLocks noGrp="1"/>
          </p:cNvSpPr>
          <p:nvPr>
            <p:ph type="subTitle" idx="1"/>
          </p:nvPr>
        </p:nvSpPr>
        <p:spPr>
          <a:xfrm>
            <a:off x="1547150" y="1750088"/>
            <a:ext cx="9144000" cy="2926083"/>
          </a:xfrm>
        </p:spPr>
        <p:txBody>
          <a:bodyPr/>
          <a:lstStyle/>
          <a:p>
            <a:r>
              <a:rPr lang="en-US" dirty="0"/>
              <a:t>This presentation serves to provide perspective for defining science, a critical analysis for the use and limitations of science as well as the reasoning process. </a:t>
            </a:r>
          </a:p>
          <a:p>
            <a:endParaRPr lang="en-US" dirty="0"/>
          </a:p>
          <a:p>
            <a:endParaRPr lang="en-US" dirty="0"/>
          </a:p>
          <a:p>
            <a:r>
              <a:rPr lang="en-US" dirty="0"/>
              <a:t>It also begins the discussion of the oral tradition for passing along culture and knowledge</a:t>
            </a:r>
          </a:p>
        </p:txBody>
      </p:sp>
    </p:spTree>
    <p:extLst>
      <p:ext uri="{BB962C8B-B14F-4D97-AF65-F5344CB8AC3E}">
        <p14:creationId xmlns:p14="http://schemas.microsoft.com/office/powerpoint/2010/main" val="2552491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3E63-BCAC-F847-896E-AAE9DAEDA54A}"/>
              </a:ext>
            </a:extLst>
          </p:cNvPr>
          <p:cNvSpPr>
            <a:spLocks noGrp="1"/>
          </p:cNvSpPr>
          <p:nvPr>
            <p:ph type="title"/>
          </p:nvPr>
        </p:nvSpPr>
        <p:spPr/>
        <p:txBody>
          <a:bodyPr/>
          <a:lstStyle/>
          <a:p>
            <a:r>
              <a:rPr lang="en-US" dirty="0"/>
              <a:t>How Science works</a:t>
            </a:r>
          </a:p>
        </p:txBody>
      </p:sp>
      <p:sp>
        <p:nvSpPr>
          <p:cNvPr id="3" name="Content Placeholder 2">
            <a:extLst>
              <a:ext uri="{FF2B5EF4-FFF2-40B4-BE49-F238E27FC236}">
                <a16:creationId xmlns:a16="http://schemas.microsoft.com/office/drawing/2014/main" id="{C8D4D921-C6E4-F440-AC42-8C24234EDA2C}"/>
              </a:ext>
            </a:extLst>
          </p:cNvPr>
          <p:cNvSpPr>
            <a:spLocks noGrp="1"/>
          </p:cNvSpPr>
          <p:nvPr>
            <p:ph idx="1"/>
          </p:nvPr>
        </p:nvSpPr>
        <p:spPr/>
        <p:txBody>
          <a:bodyPr>
            <a:normAutofit fontScale="92500"/>
          </a:bodyPr>
          <a:lstStyle/>
          <a:p>
            <a:r>
              <a:rPr lang="en-US" dirty="0"/>
              <a:t>A </a:t>
            </a:r>
            <a:r>
              <a:rPr lang="en-US" dirty="0">
                <a:solidFill>
                  <a:srgbClr val="FFFF00"/>
                </a:solidFill>
              </a:rPr>
              <a:t>hypothesis</a:t>
            </a:r>
            <a:r>
              <a:rPr lang="en-US" dirty="0"/>
              <a:t> is an unreliable explanation of an observation or question.</a:t>
            </a:r>
          </a:p>
          <a:p>
            <a:endParaRPr lang="en-US" dirty="0"/>
          </a:p>
          <a:p>
            <a:r>
              <a:rPr lang="en-US" dirty="0"/>
              <a:t>As a single </a:t>
            </a:r>
            <a:r>
              <a:rPr lang="en-US" dirty="0">
                <a:solidFill>
                  <a:srgbClr val="FFFF00"/>
                </a:solidFill>
              </a:rPr>
              <a:t>hypothesis</a:t>
            </a:r>
            <a:r>
              <a:rPr lang="en-US" dirty="0"/>
              <a:t> is tested in different situations the results of these tests increase the validity of the </a:t>
            </a:r>
            <a:r>
              <a:rPr lang="en-US" dirty="0">
                <a:solidFill>
                  <a:srgbClr val="FFFF00"/>
                </a:solidFill>
              </a:rPr>
              <a:t>hypothesis</a:t>
            </a:r>
            <a:r>
              <a:rPr lang="en-US" dirty="0"/>
              <a:t> until it is accepted by an educated scientific community and becomes a </a:t>
            </a:r>
            <a:r>
              <a:rPr lang="en-US" dirty="0">
                <a:solidFill>
                  <a:srgbClr val="FFFF00"/>
                </a:solidFill>
              </a:rPr>
              <a:t>theory</a:t>
            </a:r>
            <a:r>
              <a:rPr lang="en-US" dirty="0"/>
              <a:t> and eventually a </a:t>
            </a:r>
            <a:r>
              <a:rPr lang="en-US" dirty="0">
                <a:solidFill>
                  <a:srgbClr val="FFFF00"/>
                </a:solidFill>
              </a:rPr>
              <a:t>"law”</a:t>
            </a:r>
            <a:r>
              <a:rPr lang="en-US" dirty="0"/>
              <a:t>.</a:t>
            </a:r>
          </a:p>
          <a:p>
            <a:endParaRPr lang="en-US" dirty="0"/>
          </a:p>
          <a:p>
            <a:r>
              <a:rPr lang="en-US" dirty="0"/>
              <a:t>A </a:t>
            </a:r>
            <a:r>
              <a:rPr lang="en-US" dirty="0">
                <a:solidFill>
                  <a:srgbClr val="FFFF00"/>
                </a:solidFill>
              </a:rPr>
              <a:t>theory</a:t>
            </a:r>
            <a:r>
              <a:rPr lang="en-US" dirty="0"/>
              <a:t> is a well established, </a:t>
            </a:r>
            <a:r>
              <a:rPr lang="en-US" dirty="0">
                <a:solidFill>
                  <a:srgbClr val="FFFF00"/>
                </a:solidFill>
              </a:rPr>
              <a:t>highly reliable explanations </a:t>
            </a:r>
            <a:r>
              <a:rPr lang="en-US" dirty="0"/>
              <a:t>of natural and physical phenomena. Theories are always subject to change and must be able to be proven wrong.  </a:t>
            </a:r>
          </a:p>
        </p:txBody>
      </p:sp>
    </p:spTree>
    <p:extLst>
      <p:ext uri="{BB962C8B-B14F-4D97-AF65-F5344CB8AC3E}">
        <p14:creationId xmlns:p14="http://schemas.microsoft.com/office/powerpoint/2010/main" val="63842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47B4-41C0-D74B-B2A1-F98D5A9FEC98}"/>
              </a:ext>
            </a:extLst>
          </p:cNvPr>
          <p:cNvSpPr>
            <a:spLocks noGrp="1"/>
          </p:cNvSpPr>
          <p:nvPr>
            <p:ph type="title"/>
          </p:nvPr>
        </p:nvSpPr>
        <p:spPr/>
        <p:txBody>
          <a:bodyPr/>
          <a:lstStyle/>
          <a:p>
            <a:r>
              <a:rPr lang="en-US" dirty="0">
                <a:solidFill>
                  <a:srgbClr val="FFFF00"/>
                </a:solidFill>
              </a:rPr>
              <a:t>Limitation 2: Metaphysics </a:t>
            </a:r>
            <a:r>
              <a:rPr lang="en-US" dirty="0"/>
              <a:t>(above – physics)</a:t>
            </a:r>
          </a:p>
        </p:txBody>
      </p:sp>
      <p:sp>
        <p:nvSpPr>
          <p:cNvPr id="3" name="Content Placeholder 2">
            <a:extLst>
              <a:ext uri="{FF2B5EF4-FFF2-40B4-BE49-F238E27FC236}">
                <a16:creationId xmlns:a16="http://schemas.microsoft.com/office/drawing/2014/main" id="{A3F29F5E-C483-5342-AE82-40A1DD2562C9}"/>
              </a:ext>
            </a:extLst>
          </p:cNvPr>
          <p:cNvSpPr>
            <a:spLocks noGrp="1"/>
          </p:cNvSpPr>
          <p:nvPr>
            <p:ph idx="1"/>
          </p:nvPr>
        </p:nvSpPr>
        <p:spPr/>
        <p:txBody>
          <a:bodyPr>
            <a:normAutofit/>
          </a:bodyPr>
          <a:lstStyle/>
          <a:p>
            <a:pPr marL="0" indent="0">
              <a:buNone/>
            </a:pPr>
            <a:r>
              <a:rPr lang="en-US" sz="4000" dirty="0"/>
              <a:t>This is referring to ideas that have no physical presence in nature from which data can be inferred or deduced.</a:t>
            </a:r>
          </a:p>
          <a:p>
            <a:endParaRPr lang="en-US" sz="4000" dirty="0"/>
          </a:p>
          <a:p>
            <a:pPr marL="0" indent="0">
              <a:buNone/>
            </a:pPr>
            <a:r>
              <a:rPr lang="en-US" sz="4000" dirty="0"/>
              <a:t>Examples of metaphysical ideas are religious beliefs and ghosts</a:t>
            </a:r>
          </a:p>
          <a:p>
            <a:pPr marL="457200" lvl="1" indent="0">
              <a:buNone/>
            </a:pPr>
            <a:endParaRPr lang="en-US" sz="3600" dirty="0"/>
          </a:p>
        </p:txBody>
      </p:sp>
    </p:spTree>
    <p:extLst>
      <p:ext uri="{BB962C8B-B14F-4D97-AF65-F5344CB8AC3E}">
        <p14:creationId xmlns:p14="http://schemas.microsoft.com/office/powerpoint/2010/main" val="3263137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propose a question</a:t>
            </a:r>
          </a:p>
        </p:txBody>
      </p:sp>
      <p:sp>
        <p:nvSpPr>
          <p:cNvPr id="3" name="Content Placeholder 2"/>
          <p:cNvSpPr>
            <a:spLocks noGrp="1"/>
          </p:cNvSpPr>
          <p:nvPr>
            <p:ph idx="1"/>
          </p:nvPr>
        </p:nvSpPr>
        <p:spPr>
          <a:xfrm>
            <a:off x="838200" y="1690688"/>
            <a:ext cx="10515600" cy="4093520"/>
          </a:xfrm>
        </p:spPr>
        <p:txBody>
          <a:bodyPr>
            <a:normAutofit/>
          </a:bodyPr>
          <a:lstStyle/>
          <a:p>
            <a:pPr marL="0" indent="0" algn="ctr">
              <a:buNone/>
            </a:pPr>
            <a:endParaRPr lang="en-US" sz="3600" dirty="0"/>
          </a:p>
          <a:p>
            <a:pPr marL="0" indent="0" algn="ctr">
              <a:buNone/>
            </a:pPr>
            <a:r>
              <a:rPr lang="en-US" sz="3600" dirty="0"/>
              <a:t>What is School?</a:t>
            </a:r>
          </a:p>
          <a:p>
            <a:pPr marL="0" indent="0" algn="ctr">
              <a:buNone/>
            </a:pPr>
            <a:endParaRPr lang="en-US" sz="3600" dirty="0"/>
          </a:p>
          <a:p>
            <a:pPr marL="0" indent="0" algn="ctr">
              <a:buNone/>
            </a:pPr>
            <a:r>
              <a:rPr lang="en-US" sz="3600" dirty="0"/>
              <a:t>School is society trying to catch you up on what the rest of humanity has been doing of the past few thousand years. </a:t>
            </a:r>
          </a:p>
        </p:txBody>
      </p:sp>
    </p:spTree>
    <p:extLst>
      <p:ext uri="{BB962C8B-B14F-4D97-AF65-F5344CB8AC3E}">
        <p14:creationId xmlns:p14="http://schemas.microsoft.com/office/powerpoint/2010/main" val="78332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16" y="210146"/>
            <a:ext cx="10515600" cy="757619"/>
          </a:xfrm>
        </p:spPr>
        <p:txBody>
          <a:bodyPr/>
          <a:lstStyle/>
          <a:p>
            <a:r>
              <a:rPr lang="en-US" dirty="0"/>
              <a:t>Why should you learn Science?	</a:t>
            </a:r>
          </a:p>
        </p:txBody>
      </p:sp>
      <p:sp>
        <p:nvSpPr>
          <p:cNvPr id="3" name="Content Placeholder 2"/>
          <p:cNvSpPr>
            <a:spLocks noGrp="1"/>
          </p:cNvSpPr>
          <p:nvPr>
            <p:ph idx="1"/>
          </p:nvPr>
        </p:nvSpPr>
        <p:spPr>
          <a:xfrm>
            <a:off x="428264" y="1192192"/>
            <a:ext cx="7535118" cy="1915609"/>
          </a:xfrm>
        </p:spPr>
        <p:txBody>
          <a:bodyPr>
            <a:normAutofit/>
          </a:bodyPr>
          <a:lstStyle/>
          <a:p>
            <a:r>
              <a:rPr lang="en-US" dirty="0"/>
              <a:t>1850 – Michael Faraday discovered electromagnetic induction and electrolysis. </a:t>
            </a:r>
          </a:p>
          <a:p>
            <a:pPr marL="0" indent="0" algn="ctr">
              <a:buNone/>
            </a:pPr>
            <a:r>
              <a:rPr lang="en-US" sz="2800" dirty="0">
                <a:solidFill>
                  <a:srgbClr val="FFFF00"/>
                </a:solidFill>
              </a:rPr>
              <a:t>Established founding principles of electricity.</a:t>
            </a:r>
          </a:p>
          <a:p>
            <a:endParaRPr lang="en-US" sz="2800" dirty="0"/>
          </a:p>
          <a:p>
            <a:pPr marL="457200" lvl="1" indent="0">
              <a:buNone/>
            </a:pPr>
            <a:endParaRPr lang="en-US" sz="2800" dirty="0"/>
          </a:p>
          <a:p>
            <a:pPr marL="514350" lvl="1" indent="-457200"/>
            <a:endParaRPr lang="en-US" sz="2800" dirty="0"/>
          </a:p>
          <a:p>
            <a:pPr marL="457200" lvl="1" indent="0">
              <a:buNone/>
            </a:pPr>
            <a:endParaRPr lang="en-US" dirty="0"/>
          </a:p>
          <a:p>
            <a:pPr marL="457200" lvl="1" indent="0">
              <a:buNone/>
            </a:pPr>
            <a:endParaRPr lang="en-US" dirty="0"/>
          </a:p>
          <a:p>
            <a:pPr marL="457200" lvl="1" indent="0">
              <a:buNone/>
            </a:pPr>
            <a:endParaRPr lang="en-US" dirty="0"/>
          </a:p>
        </p:txBody>
      </p:sp>
      <p:pic>
        <p:nvPicPr>
          <p:cNvPr id="4" name="Picture 3">
            <a:extLst>
              <a:ext uri="{FF2B5EF4-FFF2-40B4-BE49-F238E27FC236}">
                <a16:creationId xmlns:a16="http://schemas.microsoft.com/office/drawing/2014/main" id="{2443477E-5F36-0047-887D-189A88B0B10E}"/>
              </a:ext>
            </a:extLst>
          </p:cNvPr>
          <p:cNvPicPr>
            <a:picLocks noChangeAspect="1"/>
          </p:cNvPicPr>
          <p:nvPr/>
        </p:nvPicPr>
        <p:blipFill>
          <a:blip r:embed="rId3"/>
          <a:stretch>
            <a:fillRect/>
          </a:stretch>
        </p:blipFill>
        <p:spPr>
          <a:xfrm>
            <a:off x="8113853" y="879674"/>
            <a:ext cx="3961115" cy="2228127"/>
          </a:xfrm>
          <a:prstGeom prst="rect">
            <a:avLst/>
          </a:prstGeom>
        </p:spPr>
      </p:pic>
      <p:sp>
        <p:nvSpPr>
          <p:cNvPr id="5" name="TextBox 4">
            <a:extLst>
              <a:ext uri="{FF2B5EF4-FFF2-40B4-BE49-F238E27FC236}">
                <a16:creationId xmlns:a16="http://schemas.microsoft.com/office/drawing/2014/main" id="{1628C10D-0B28-D04B-B376-42DD0AAA15FE}"/>
              </a:ext>
            </a:extLst>
          </p:cNvPr>
          <p:cNvSpPr txBox="1"/>
          <p:nvPr/>
        </p:nvSpPr>
        <p:spPr>
          <a:xfrm>
            <a:off x="3027315" y="3332228"/>
            <a:ext cx="8646288" cy="2246769"/>
          </a:xfrm>
          <a:prstGeom prst="rect">
            <a:avLst/>
          </a:prstGeom>
          <a:noFill/>
        </p:spPr>
        <p:txBody>
          <a:bodyPr wrap="square" rtlCol="0">
            <a:spAutoFit/>
          </a:bodyPr>
          <a:lstStyle/>
          <a:p>
            <a:r>
              <a:rPr lang="en-US" sz="2400" dirty="0"/>
              <a:t>1926 - Erwin Schrodinger published paper on wave – particle duality</a:t>
            </a:r>
          </a:p>
          <a:p>
            <a:pPr lvl="1"/>
            <a:r>
              <a:rPr lang="en-US" sz="3600" dirty="0"/>
              <a:t>	</a:t>
            </a:r>
            <a:r>
              <a:rPr lang="en-US" sz="2800" dirty="0"/>
              <a:t>This is the founding principle of quantum mechanics. It has lead to the </a:t>
            </a:r>
            <a:r>
              <a:rPr lang="en-US" sz="2800" dirty="0">
                <a:solidFill>
                  <a:srgbClr val="FFFF00"/>
                </a:solidFill>
              </a:rPr>
              <a:t>discoveries of LASERs and computers.</a:t>
            </a:r>
            <a:r>
              <a:rPr lang="en-US" sz="2800" dirty="0"/>
              <a:t> </a:t>
            </a:r>
            <a:endParaRPr lang="en-US" sz="3600" dirty="0"/>
          </a:p>
          <a:p>
            <a:endParaRPr lang="en-US" sz="2400" dirty="0"/>
          </a:p>
        </p:txBody>
      </p:sp>
      <p:sp>
        <p:nvSpPr>
          <p:cNvPr id="6" name="TextBox 5">
            <a:extLst>
              <a:ext uri="{FF2B5EF4-FFF2-40B4-BE49-F238E27FC236}">
                <a16:creationId xmlns:a16="http://schemas.microsoft.com/office/drawing/2014/main" id="{CBA1FCBB-A8D0-3E4D-9986-E2FAB0B6FE0F}"/>
              </a:ext>
            </a:extLst>
          </p:cNvPr>
          <p:cNvSpPr txBox="1"/>
          <p:nvPr/>
        </p:nvSpPr>
        <p:spPr>
          <a:xfrm>
            <a:off x="869473" y="5803424"/>
            <a:ext cx="10453054" cy="523220"/>
          </a:xfrm>
          <a:prstGeom prst="rect">
            <a:avLst/>
          </a:prstGeom>
          <a:noFill/>
        </p:spPr>
        <p:txBody>
          <a:bodyPr wrap="none" rtlCol="0">
            <a:spAutoFit/>
          </a:bodyPr>
          <a:lstStyle/>
          <a:p>
            <a:pPr marL="514350" lvl="1" indent="-457200"/>
            <a:r>
              <a:rPr lang="en-US" sz="2800" dirty="0"/>
              <a:t>What would the world be like without these foundational discoveries?</a:t>
            </a:r>
          </a:p>
        </p:txBody>
      </p:sp>
      <p:pic>
        <p:nvPicPr>
          <p:cNvPr id="7" name="Picture 6">
            <a:extLst>
              <a:ext uri="{FF2B5EF4-FFF2-40B4-BE49-F238E27FC236}">
                <a16:creationId xmlns:a16="http://schemas.microsoft.com/office/drawing/2014/main" id="{2A9F1DA5-E2C3-314F-8A80-158BD3749B58}"/>
              </a:ext>
            </a:extLst>
          </p:cNvPr>
          <p:cNvPicPr>
            <a:picLocks noChangeAspect="1"/>
          </p:cNvPicPr>
          <p:nvPr/>
        </p:nvPicPr>
        <p:blipFill rotWithShape="1">
          <a:blip r:embed="rId4"/>
          <a:srcRect b="9171"/>
          <a:stretch/>
        </p:blipFill>
        <p:spPr>
          <a:xfrm>
            <a:off x="547546" y="2934936"/>
            <a:ext cx="2479769" cy="2644061"/>
          </a:xfrm>
          <a:prstGeom prst="rect">
            <a:avLst/>
          </a:prstGeom>
        </p:spPr>
      </p:pic>
    </p:spTree>
    <p:extLst>
      <p:ext uri="{BB962C8B-B14F-4D97-AF65-F5344CB8AC3E}">
        <p14:creationId xmlns:p14="http://schemas.microsoft.com/office/powerpoint/2010/main" val="39186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6B7DE-4E1F-B54F-A9BF-3214188B411B}"/>
              </a:ext>
            </a:extLst>
          </p:cNvPr>
          <p:cNvSpPr>
            <a:spLocks noGrp="1"/>
          </p:cNvSpPr>
          <p:nvPr>
            <p:ph type="title"/>
          </p:nvPr>
        </p:nvSpPr>
        <p:spPr>
          <a:xfrm>
            <a:off x="641430" y="133630"/>
            <a:ext cx="10515600" cy="803919"/>
          </a:xfrm>
        </p:spPr>
        <p:txBody>
          <a:bodyPr/>
          <a:lstStyle/>
          <a:p>
            <a:pPr algn="ctr"/>
            <a:r>
              <a:rPr lang="en-US" dirty="0"/>
              <a:t>The main idea</a:t>
            </a:r>
          </a:p>
        </p:txBody>
      </p:sp>
      <p:sp>
        <p:nvSpPr>
          <p:cNvPr id="3" name="Content Placeholder 2">
            <a:extLst>
              <a:ext uri="{FF2B5EF4-FFF2-40B4-BE49-F238E27FC236}">
                <a16:creationId xmlns:a16="http://schemas.microsoft.com/office/drawing/2014/main" id="{197089A8-55DA-8847-A1B1-6FFDF53324CF}"/>
              </a:ext>
            </a:extLst>
          </p:cNvPr>
          <p:cNvSpPr>
            <a:spLocks noGrp="1"/>
          </p:cNvSpPr>
          <p:nvPr>
            <p:ph idx="1"/>
          </p:nvPr>
        </p:nvSpPr>
        <p:spPr>
          <a:xfrm>
            <a:off x="0" y="937549"/>
            <a:ext cx="12072395" cy="5609803"/>
          </a:xfrm>
        </p:spPr>
        <p:txBody>
          <a:bodyPr/>
          <a:lstStyle/>
          <a:p>
            <a:pPr marL="0" indent="0">
              <a:buNone/>
            </a:pPr>
            <a:r>
              <a:rPr lang="en-US" dirty="0"/>
              <a:t>The main idea is that for our society to continue to exist we must educate the youth of the world to understand and explore the natural world to solve the problems we, as a society, </a:t>
            </a:r>
            <a:r>
              <a:rPr lang="en-US" b="1" u="sng" dirty="0">
                <a:solidFill>
                  <a:srgbClr val="FFFF00"/>
                </a:solidFill>
              </a:rPr>
              <a:t>will</a:t>
            </a:r>
            <a:r>
              <a:rPr lang="en-US" dirty="0">
                <a:solidFill>
                  <a:srgbClr val="FFFF00"/>
                </a:solidFill>
              </a:rPr>
              <a:t> </a:t>
            </a:r>
            <a:r>
              <a:rPr lang="en-US" dirty="0"/>
              <a:t>encounter.</a:t>
            </a:r>
          </a:p>
          <a:p>
            <a:pPr marL="0" indent="0">
              <a:buNone/>
            </a:pPr>
            <a:endParaRPr lang="en-US" dirty="0"/>
          </a:p>
          <a:p>
            <a:pPr marL="0" indent="0">
              <a:buNone/>
            </a:pPr>
            <a:r>
              <a:rPr lang="en-US" dirty="0"/>
              <a:t>What would your quality of life be if your ancestors thought there was no need to leave the cave?</a:t>
            </a:r>
          </a:p>
          <a:p>
            <a:pPr marL="0" indent="0">
              <a:buNone/>
            </a:pPr>
            <a:endParaRPr lang="en-US" dirty="0"/>
          </a:p>
        </p:txBody>
      </p:sp>
      <p:pic>
        <p:nvPicPr>
          <p:cNvPr id="4" name="Picture 3">
            <a:extLst>
              <a:ext uri="{FF2B5EF4-FFF2-40B4-BE49-F238E27FC236}">
                <a16:creationId xmlns:a16="http://schemas.microsoft.com/office/drawing/2014/main" id="{64FAF5EB-5C0F-EA41-BA4E-C47B4231579F}"/>
              </a:ext>
            </a:extLst>
          </p:cNvPr>
          <p:cNvPicPr>
            <a:picLocks noChangeAspect="1"/>
          </p:cNvPicPr>
          <p:nvPr/>
        </p:nvPicPr>
        <p:blipFill>
          <a:blip r:embed="rId2"/>
          <a:stretch>
            <a:fillRect/>
          </a:stretch>
        </p:blipFill>
        <p:spPr>
          <a:xfrm>
            <a:off x="-1" y="3510023"/>
            <a:ext cx="12132197" cy="3347977"/>
          </a:xfrm>
          <a:prstGeom prst="rect">
            <a:avLst/>
          </a:prstGeom>
        </p:spPr>
      </p:pic>
    </p:spTree>
    <p:extLst>
      <p:ext uri="{BB962C8B-B14F-4D97-AF65-F5344CB8AC3E}">
        <p14:creationId xmlns:p14="http://schemas.microsoft.com/office/powerpoint/2010/main" val="2373034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877B-D29D-DD47-96A6-33D231946EE7}"/>
              </a:ext>
            </a:extLst>
          </p:cNvPr>
          <p:cNvSpPr>
            <a:spLocks noGrp="1"/>
          </p:cNvSpPr>
          <p:nvPr>
            <p:ph type="title"/>
          </p:nvPr>
        </p:nvSpPr>
        <p:spPr/>
        <p:txBody>
          <a:bodyPr/>
          <a:lstStyle/>
          <a:p>
            <a:r>
              <a:rPr lang="en-US" dirty="0"/>
              <a:t>In addition….</a:t>
            </a:r>
          </a:p>
        </p:txBody>
      </p:sp>
      <p:sp>
        <p:nvSpPr>
          <p:cNvPr id="3" name="Content Placeholder 2">
            <a:extLst>
              <a:ext uri="{FF2B5EF4-FFF2-40B4-BE49-F238E27FC236}">
                <a16:creationId xmlns:a16="http://schemas.microsoft.com/office/drawing/2014/main" id="{839EBC89-A7FC-AE4C-AB26-8ABE744B3EB3}"/>
              </a:ext>
            </a:extLst>
          </p:cNvPr>
          <p:cNvSpPr>
            <a:spLocks noGrp="1"/>
          </p:cNvSpPr>
          <p:nvPr>
            <p:ph idx="1"/>
          </p:nvPr>
        </p:nvSpPr>
        <p:spPr/>
        <p:txBody>
          <a:bodyPr>
            <a:normAutofit/>
          </a:bodyPr>
          <a:lstStyle/>
          <a:p>
            <a:pPr marL="0" indent="0">
              <a:buNone/>
            </a:pPr>
            <a:r>
              <a:rPr lang="en-US" sz="4800" dirty="0"/>
              <a:t>Science provides the framework that you can use to make informed decisions, ultimately leading to better decision making and a more successful life.</a:t>
            </a:r>
          </a:p>
        </p:txBody>
      </p:sp>
    </p:spTree>
    <p:extLst>
      <p:ext uri="{BB962C8B-B14F-4D97-AF65-F5344CB8AC3E}">
        <p14:creationId xmlns:p14="http://schemas.microsoft.com/office/powerpoint/2010/main" val="5258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A857F2-705E-854C-9D76-C13514379CAE}"/>
              </a:ext>
            </a:extLst>
          </p:cNvPr>
          <p:cNvSpPr>
            <a:spLocks noGrp="1"/>
          </p:cNvSpPr>
          <p:nvPr>
            <p:ph idx="1"/>
          </p:nvPr>
        </p:nvSpPr>
        <p:spPr>
          <a:xfrm>
            <a:off x="699303" y="552409"/>
            <a:ext cx="11002701" cy="5906263"/>
          </a:xfrm>
        </p:spPr>
        <p:txBody>
          <a:bodyPr>
            <a:normAutofit/>
          </a:bodyPr>
          <a:lstStyle/>
          <a:p>
            <a:r>
              <a:rPr lang="en-US" dirty="0"/>
              <a:t>The perspective that I would like to present to you is one that science is more than a credit you need to graduate.</a:t>
            </a:r>
          </a:p>
          <a:p>
            <a:endParaRPr lang="en-US" dirty="0"/>
          </a:p>
          <a:p>
            <a:r>
              <a:rPr lang="en-US" dirty="0"/>
              <a:t>The accumulation of the results from all of the experiments humans, who have dedicated their lives, have been making for thousands of years.</a:t>
            </a:r>
          </a:p>
          <a:p>
            <a:endParaRPr lang="en-US" dirty="0"/>
          </a:p>
          <a:p>
            <a:r>
              <a:rPr lang="en-US" dirty="0"/>
              <a:t>People like Pythagoras, Archimedes, Aristotle, Newton, Galileo, Einstein, Heisenberg</a:t>
            </a:r>
          </a:p>
          <a:p>
            <a:endParaRPr lang="en-US" dirty="0"/>
          </a:p>
          <a:p>
            <a:pPr marL="0" indent="0">
              <a:buNone/>
            </a:pPr>
            <a:r>
              <a:rPr lang="en-US" dirty="0"/>
              <a:t>        If I have seen further it is by standing on the shoulders of Giants</a:t>
            </a:r>
            <a:r>
              <a:rPr lang="en-US" b="1" dirty="0"/>
              <a:t>.</a:t>
            </a:r>
          </a:p>
          <a:p>
            <a:pPr marL="0" indent="0">
              <a:buNone/>
            </a:pPr>
            <a:r>
              <a:rPr lang="en-US" b="1" dirty="0"/>
              <a:t>							</a:t>
            </a:r>
            <a:r>
              <a:rPr lang="en-US" dirty="0"/>
              <a:t>- Isaac Newton</a:t>
            </a:r>
            <a:endParaRPr lang="en-US" b="1" dirty="0"/>
          </a:p>
          <a:p>
            <a:endParaRPr lang="en-US" dirty="0"/>
          </a:p>
          <a:p>
            <a:endParaRPr lang="en-US" dirty="0"/>
          </a:p>
          <a:p>
            <a:endParaRPr lang="en-US" dirty="0"/>
          </a:p>
        </p:txBody>
      </p:sp>
    </p:spTree>
    <p:extLst>
      <p:ext uri="{BB962C8B-B14F-4D97-AF65-F5344CB8AC3E}">
        <p14:creationId xmlns:p14="http://schemas.microsoft.com/office/powerpoint/2010/main" val="203596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5657" y="1056904"/>
            <a:ext cx="9468592" cy="4465122"/>
          </a:xfrm>
        </p:spPr>
        <p:txBody>
          <a:bodyPr>
            <a:noAutofit/>
          </a:bodyPr>
          <a:lstStyle/>
          <a:p>
            <a:pPr marL="342900" indent="-342900">
              <a:buFont typeface="Arial" charset="0"/>
              <a:buChar char="•"/>
            </a:pPr>
            <a:endParaRPr lang="en-US" sz="3600" dirty="0"/>
          </a:p>
          <a:p>
            <a:r>
              <a:rPr lang="en-US" sz="4800" dirty="0"/>
              <a:t>”What is Science?”</a:t>
            </a:r>
          </a:p>
          <a:p>
            <a:pPr marL="342900" indent="-342900" algn="l">
              <a:buFont typeface="Arial" charset="0"/>
              <a:buChar char="•"/>
            </a:pPr>
            <a:endParaRPr lang="en-US" sz="3600" dirty="0"/>
          </a:p>
        </p:txBody>
      </p:sp>
    </p:spTree>
    <p:extLst>
      <p:ext uri="{BB962C8B-B14F-4D97-AF65-F5344CB8AC3E}">
        <p14:creationId xmlns:p14="http://schemas.microsoft.com/office/powerpoint/2010/main" val="1960302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5114"/>
            <a:ext cx="10515600" cy="591093"/>
          </a:xfrm>
        </p:spPr>
        <p:txBody>
          <a:bodyPr>
            <a:normAutofit fontScale="90000"/>
          </a:bodyPr>
          <a:lstStyle/>
          <a:p>
            <a:r>
              <a:rPr lang="en-US" dirty="0"/>
              <a:t>The State of Texas says</a:t>
            </a:r>
            <a:r>
              <a:rPr lang="mr-IN" dirty="0"/>
              <a:t>…</a:t>
            </a:r>
            <a:endParaRPr lang="en-US" dirty="0"/>
          </a:p>
        </p:txBody>
      </p:sp>
      <p:sp>
        <p:nvSpPr>
          <p:cNvPr id="3" name="Content Placeholder 2"/>
          <p:cNvSpPr>
            <a:spLocks noGrp="1"/>
          </p:cNvSpPr>
          <p:nvPr>
            <p:ph idx="1"/>
          </p:nvPr>
        </p:nvSpPr>
        <p:spPr>
          <a:xfrm>
            <a:off x="838200" y="1378172"/>
            <a:ext cx="10515600" cy="4351338"/>
          </a:xfrm>
        </p:spPr>
        <p:txBody>
          <a:bodyPr>
            <a:normAutofit/>
          </a:bodyPr>
          <a:lstStyle/>
          <a:p>
            <a:pPr marL="0" indent="0">
              <a:buNone/>
            </a:pPr>
            <a:r>
              <a:rPr lang="en-US" sz="3600" dirty="0"/>
              <a:t>The use of evidence to construct testable explanations and predictions of natural phenomena, as well as the knowledge generated through this process</a:t>
            </a:r>
          </a:p>
          <a:p>
            <a:pPr marL="0" indent="0">
              <a:buNone/>
            </a:pPr>
            <a:endParaRPr lang="en-US" sz="3600" dirty="0"/>
          </a:p>
          <a:p>
            <a:pPr marL="0" indent="0">
              <a:buNone/>
            </a:pPr>
            <a:r>
              <a:rPr lang="en-US" sz="3600" dirty="0"/>
              <a:t>Like many words in the English language it can change meaning based on context and within specific linguistic communities</a:t>
            </a: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56191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B09EA-F2E2-7341-9B86-AE7F90CE2ADA}"/>
              </a:ext>
            </a:extLst>
          </p:cNvPr>
          <p:cNvSpPr>
            <a:spLocks noGrp="1"/>
          </p:cNvSpPr>
          <p:nvPr>
            <p:ph idx="1"/>
          </p:nvPr>
        </p:nvSpPr>
        <p:spPr>
          <a:xfrm>
            <a:off x="375212" y="879676"/>
            <a:ext cx="11361515" cy="5088943"/>
          </a:xfrm>
        </p:spPr>
        <p:txBody>
          <a:bodyPr>
            <a:normAutofit/>
          </a:bodyPr>
          <a:lstStyle/>
          <a:p>
            <a:r>
              <a:rPr lang="en-US" sz="4400" dirty="0"/>
              <a:t>Science is many things to include:</a:t>
            </a:r>
          </a:p>
          <a:p>
            <a:endParaRPr lang="en-US" sz="4400" dirty="0"/>
          </a:p>
          <a:p>
            <a:pPr lvl="1"/>
            <a:r>
              <a:rPr lang="en-US" sz="4000" dirty="0"/>
              <a:t>Languages for describing nature</a:t>
            </a:r>
          </a:p>
          <a:p>
            <a:pPr lvl="1"/>
            <a:r>
              <a:rPr lang="en-US" sz="4000" dirty="0"/>
              <a:t>Methods for exploring and investigating nature</a:t>
            </a:r>
          </a:p>
          <a:p>
            <a:pPr lvl="1"/>
            <a:r>
              <a:rPr lang="en-US" sz="4000" dirty="0"/>
              <a:t>The theoretical and factual claims about nature </a:t>
            </a:r>
          </a:p>
          <a:p>
            <a:pPr lvl="1"/>
            <a:r>
              <a:rPr lang="en-US" sz="4000" dirty="0"/>
              <a:t>Criteria for judging truth of a claim about nature</a:t>
            </a:r>
          </a:p>
        </p:txBody>
      </p:sp>
    </p:spTree>
    <p:extLst>
      <p:ext uri="{BB962C8B-B14F-4D97-AF65-F5344CB8AC3E}">
        <p14:creationId xmlns:p14="http://schemas.microsoft.com/office/powerpoint/2010/main" val="989519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9BF7-F5FE-B248-AE87-8724D4FF427B}"/>
              </a:ext>
            </a:extLst>
          </p:cNvPr>
          <p:cNvSpPr>
            <a:spLocks noGrp="1"/>
          </p:cNvSpPr>
          <p:nvPr>
            <p:ph type="title"/>
          </p:nvPr>
        </p:nvSpPr>
        <p:spPr/>
        <p:txBody>
          <a:bodyPr/>
          <a:lstStyle/>
          <a:p>
            <a:r>
              <a:rPr lang="en-US" dirty="0"/>
              <a:t>Science has </a:t>
            </a:r>
            <a:r>
              <a:rPr lang="en-US" dirty="0">
                <a:solidFill>
                  <a:srgbClr val="FFFF00"/>
                </a:solidFill>
              </a:rPr>
              <a:t>2 major limitations</a:t>
            </a:r>
          </a:p>
        </p:txBody>
      </p:sp>
      <p:sp>
        <p:nvSpPr>
          <p:cNvPr id="3" name="Content Placeholder 2">
            <a:extLst>
              <a:ext uri="{FF2B5EF4-FFF2-40B4-BE49-F238E27FC236}">
                <a16:creationId xmlns:a16="http://schemas.microsoft.com/office/drawing/2014/main" id="{49350096-F8C6-104D-8247-2C92A19A2672}"/>
              </a:ext>
            </a:extLst>
          </p:cNvPr>
          <p:cNvSpPr>
            <a:spLocks noGrp="1"/>
          </p:cNvSpPr>
          <p:nvPr>
            <p:ph idx="1"/>
          </p:nvPr>
        </p:nvSpPr>
        <p:spPr/>
        <p:txBody>
          <a:bodyPr>
            <a:normAutofit/>
          </a:bodyPr>
          <a:lstStyle/>
          <a:p>
            <a:pPr marL="742950" indent="-742950">
              <a:buFont typeface="+mj-lt"/>
              <a:buAutoNum type="arabicPeriod"/>
            </a:pPr>
            <a:endParaRPr lang="en-US" sz="4400" dirty="0"/>
          </a:p>
          <a:p>
            <a:pPr marL="742950" indent="-742950">
              <a:buFont typeface="+mj-lt"/>
              <a:buAutoNum type="arabicPeriod"/>
            </a:pPr>
            <a:r>
              <a:rPr lang="en-US" sz="4400" dirty="0"/>
              <a:t>Cannot determine absolute certainty</a:t>
            </a:r>
          </a:p>
          <a:p>
            <a:pPr marL="742950" indent="-742950">
              <a:buFont typeface="+mj-lt"/>
              <a:buAutoNum type="arabicPeriod"/>
            </a:pPr>
            <a:endParaRPr lang="en-US" sz="4400" dirty="0"/>
          </a:p>
          <a:p>
            <a:pPr marL="742950" indent="-742950">
              <a:buFont typeface="+mj-lt"/>
              <a:buAutoNum type="arabicPeriod"/>
            </a:pPr>
            <a:r>
              <a:rPr lang="en-US" sz="4400" dirty="0"/>
              <a:t>Cannot speculate on the metaphysical </a:t>
            </a:r>
          </a:p>
        </p:txBody>
      </p:sp>
    </p:spTree>
    <p:extLst>
      <p:ext uri="{BB962C8B-B14F-4D97-AF65-F5344CB8AC3E}">
        <p14:creationId xmlns:p14="http://schemas.microsoft.com/office/powerpoint/2010/main" val="3309217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6E49-5180-5040-92F5-F03DCBD8033D}"/>
              </a:ext>
            </a:extLst>
          </p:cNvPr>
          <p:cNvSpPr>
            <a:spLocks noGrp="1"/>
          </p:cNvSpPr>
          <p:nvPr>
            <p:ph type="title"/>
          </p:nvPr>
        </p:nvSpPr>
        <p:spPr>
          <a:xfrm>
            <a:off x="838200" y="347240"/>
            <a:ext cx="10515600" cy="845736"/>
          </a:xfrm>
        </p:spPr>
        <p:txBody>
          <a:bodyPr/>
          <a:lstStyle/>
          <a:p>
            <a:pPr algn="ctr"/>
            <a:r>
              <a:rPr lang="en-US" dirty="0"/>
              <a:t>Reasoning</a:t>
            </a:r>
          </a:p>
        </p:txBody>
      </p:sp>
      <p:sp>
        <p:nvSpPr>
          <p:cNvPr id="3" name="Content Placeholder 2">
            <a:extLst>
              <a:ext uri="{FF2B5EF4-FFF2-40B4-BE49-F238E27FC236}">
                <a16:creationId xmlns:a16="http://schemas.microsoft.com/office/drawing/2014/main" id="{137A9B92-A0D1-2C4E-8A6B-DEA0AFDD0C9D}"/>
              </a:ext>
            </a:extLst>
          </p:cNvPr>
          <p:cNvSpPr>
            <a:spLocks noGrp="1"/>
          </p:cNvSpPr>
          <p:nvPr>
            <p:ph idx="1"/>
          </p:nvPr>
        </p:nvSpPr>
        <p:spPr>
          <a:xfrm>
            <a:off x="838200" y="1447619"/>
            <a:ext cx="10515600" cy="4478618"/>
          </a:xfrm>
        </p:spPr>
        <p:txBody>
          <a:bodyPr>
            <a:normAutofit/>
          </a:bodyPr>
          <a:lstStyle/>
          <a:p>
            <a:r>
              <a:rPr lang="en-US" sz="3600" u="sng" dirty="0">
                <a:solidFill>
                  <a:srgbClr val="FFFF00"/>
                </a:solidFill>
              </a:rPr>
              <a:t>Inductive reasoning </a:t>
            </a:r>
            <a:r>
              <a:rPr lang="en-US" sz="3600" dirty="0"/>
              <a:t>- Inductive reasoning makes broad generalizations from specific observations. Basically, there is data, then conclusions are drawn from the data. This is called inductive logic</a:t>
            </a:r>
          </a:p>
          <a:p>
            <a:endParaRPr lang="en-US" sz="3600" dirty="0"/>
          </a:p>
          <a:p>
            <a:r>
              <a:rPr lang="en-US" sz="3600" u="sng" dirty="0">
                <a:solidFill>
                  <a:srgbClr val="FFFF00"/>
                </a:solidFill>
              </a:rPr>
              <a:t>Deductive reasoning </a:t>
            </a:r>
            <a:r>
              <a:rPr lang="en-US" sz="3600" dirty="0"/>
              <a:t>- starts out with a general statement, or hypothesis, and examines the possibilities to reach a specific, logical conclusion</a:t>
            </a:r>
          </a:p>
        </p:txBody>
      </p:sp>
    </p:spTree>
    <p:extLst>
      <p:ext uri="{BB962C8B-B14F-4D97-AF65-F5344CB8AC3E}">
        <p14:creationId xmlns:p14="http://schemas.microsoft.com/office/powerpoint/2010/main" val="3699936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55FDC-2727-934C-98D9-3577522EA291}"/>
              </a:ext>
            </a:extLst>
          </p:cNvPr>
          <p:cNvSpPr>
            <a:spLocks noGrp="1"/>
          </p:cNvSpPr>
          <p:nvPr>
            <p:ph type="title"/>
          </p:nvPr>
        </p:nvSpPr>
        <p:spPr/>
        <p:txBody>
          <a:bodyPr/>
          <a:lstStyle/>
          <a:p>
            <a:r>
              <a:rPr lang="en-US" dirty="0"/>
              <a:t>Deductive Reasoning examples</a:t>
            </a:r>
          </a:p>
        </p:txBody>
      </p:sp>
      <p:sp>
        <p:nvSpPr>
          <p:cNvPr id="3" name="Content Placeholder 2">
            <a:extLst>
              <a:ext uri="{FF2B5EF4-FFF2-40B4-BE49-F238E27FC236}">
                <a16:creationId xmlns:a16="http://schemas.microsoft.com/office/drawing/2014/main" id="{15D7CF8C-19FE-8544-A0B4-069DE8975DFF}"/>
              </a:ext>
            </a:extLst>
          </p:cNvPr>
          <p:cNvSpPr>
            <a:spLocks noGrp="1"/>
          </p:cNvSpPr>
          <p:nvPr>
            <p:ph idx="1"/>
          </p:nvPr>
        </p:nvSpPr>
        <p:spPr>
          <a:xfrm>
            <a:off x="838200" y="2488557"/>
            <a:ext cx="10515600" cy="3688406"/>
          </a:xfrm>
        </p:spPr>
        <p:txBody>
          <a:bodyPr/>
          <a:lstStyle/>
          <a:p>
            <a:r>
              <a:rPr lang="en-US" dirty="0"/>
              <a:t>All dolphins are mammals, all mammals have kidneys; therefore </a:t>
            </a:r>
            <a:r>
              <a:rPr lang="en-US" dirty="0">
                <a:solidFill>
                  <a:srgbClr val="FFFF00"/>
                </a:solidFill>
              </a:rPr>
              <a:t>all dolphins have kidneys</a:t>
            </a:r>
            <a:r>
              <a:rPr lang="en-US" dirty="0"/>
              <a:t>.</a:t>
            </a:r>
          </a:p>
          <a:p>
            <a:endParaRPr lang="en-US" dirty="0"/>
          </a:p>
          <a:p>
            <a:pPr marL="0" indent="0">
              <a:buNone/>
            </a:pPr>
            <a:endParaRPr lang="en-US" dirty="0"/>
          </a:p>
          <a:p>
            <a:r>
              <a:rPr lang="en-US" dirty="0"/>
              <a:t>It's dangerous to drive on icy streets. The streets are icy now, so </a:t>
            </a:r>
            <a:r>
              <a:rPr lang="en-US" dirty="0">
                <a:solidFill>
                  <a:srgbClr val="FFFF00"/>
                </a:solidFill>
              </a:rPr>
              <a:t>it would be dangerous to drive</a:t>
            </a:r>
            <a:r>
              <a:rPr lang="en-US" dirty="0"/>
              <a:t>.</a:t>
            </a:r>
          </a:p>
        </p:txBody>
      </p:sp>
      <p:sp>
        <p:nvSpPr>
          <p:cNvPr id="4" name="TextBox 3">
            <a:extLst>
              <a:ext uri="{FF2B5EF4-FFF2-40B4-BE49-F238E27FC236}">
                <a16:creationId xmlns:a16="http://schemas.microsoft.com/office/drawing/2014/main" id="{9DA4837B-112D-4141-BF3F-EC29393F7C51}"/>
              </a:ext>
            </a:extLst>
          </p:cNvPr>
          <p:cNvSpPr txBox="1"/>
          <p:nvPr/>
        </p:nvSpPr>
        <p:spPr>
          <a:xfrm>
            <a:off x="2505558" y="1609938"/>
            <a:ext cx="938270" cy="369332"/>
          </a:xfrm>
          <a:prstGeom prst="rect">
            <a:avLst/>
          </a:prstGeom>
          <a:noFill/>
        </p:spPr>
        <p:txBody>
          <a:bodyPr wrap="none" rtlCol="0">
            <a:spAutoFit/>
          </a:bodyPr>
          <a:lstStyle/>
          <a:p>
            <a:r>
              <a:rPr lang="en-US" dirty="0"/>
              <a:t>Premise</a:t>
            </a:r>
          </a:p>
        </p:txBody>
      </p:sp>
      <p:sp>
        <p:nvSpPr>
          <p:cNvPr id="5" name="TextBox 4">
            <a:extLst>
              <a:ext uri="{FF2B5EF4-FFF2-40B4-BE49-F238E27FC236}">
                <a16:creationId xmlns:a16="http://schemas.microsoft.com/office/drawing/2014/main" id="{302F4872-D37D-CD40-B634-87EE62A3CC00}"/>
              </a:ext>
            </a:extLst>
          </p:cNvPr>
          <p:cNvSpPr txBox="1"/>
          <p:nvPr/>
        </p:nvSpPr>
        <p:spPr>
          <a:xfrm>
            <a:off x="6929679" y="1506022"/>
            <a:ext cx="938270" cy="369332"/>
          </a:xfrm>
          <a:prstGeom prst="rect">
            <a:avLst/>
          </a:prstGeom>
          <a:noFill/>
        </p:spPr>
        <p:txBody>
          <a:bodyPr wrap="none" rtlCol="0">
            <a:spAutoFit/>
          </a:bodyPr>
          <a:lstStyle/>
          <a:p>
            <a:r>
              <a:rPr lang="en-US" dirty="0"/>
              <a:t>Premise</a:t>
            </a:r>
          </a:p>
        </p:txBody>
      </p:sp>
      <p:sp>
        <p:nvSpPr>
          <p:cNvPr id="6" name="TextBox 5">
            <a:extLst>
              <a:ext uri="{FF2B5EF4-FFF2-40B4-BE49-F238E27FC236}">
                <a16:creationId xmlns:a16="http://schemas.microsoft.com/office/drawing/2014/main" id="{51F2231F-E0E8-FC4F-B036-F0782A33CDF7}"/>
              </a:ext>
            </a:extLst>
          </p:cNvPr>
          <p:cNvSpPr txBox="1"/>
          <p:nvPr/>
        </p:nvSpPr>
        <p:spPr>
          <a:xfrm>
            <a:off x="1529879" y="3657071"/>
            <a:ext cx="938270" cy="369332"/>
          </a:xfrm>
          <a:prstGeom prst="rect">
            <a:avLst/>
          </a:prstGeom>
          <a:noFill/>
        </p:spPr>
        <p:txBody>
          <a:bodyPr wrap="none" rtlCol="0">
            <a:spAutoFit/>
          </a:bodyPr>
          <a:lstStyle/>
          <a:p>
            <a:r>
              <a:rPr lang="en-US" dirty="0"/>
              <a:t>Premise</a:t>
            </a:r>
          </a:p>
        </p:txBody>
      </p:sp>
      <p:sp>
        <p:nvSpPr>
          <p:cNvPr id="7" name="TextBox 6">
            <a:extLst>
              <a:ext uri="{FF2B5EF4-FFF2-40B4-BE49-F238E27FC236}">
                <a16:creationId xmlns:a16="http://schemas.microsoft.com/office/drawing/2014/main" id="{054A3CDF-B74C-F04E-8FBF-121D986700F4}"/>
              </a:ext>
            </a:extLst>
          </p:cNvPr>
          <p:cNvSpPr txBox="1"/>
          <p:nvPr/>
        </p:nvSpPr>
        <p:spPr>
          <a:xfrm>
            <a:off x="9080700" y="3590848"/>
            <a:ext cx="983848" cy="369332"/>
          </a:xfrm>
          <a:prstGeom prst="rect">
            <a:avLst/>
          </a:prstGeom>
          <a:noFill/>
        </p:spPr>
        <p:txBody>
          <a:bodyPr wrap="square" rtlCol="0">
            <a:spAutoFit/>
          </a:bodyPr>
          <a:lstStyle/>
          <a:p>
            <a:r>
              <a:rPr lang="en-US" dirty="0"/>
              <a:t>Premise</a:t>
            </a:r>
          </a:p>
        </p:txBody>
      </p:sp>
      <p:sp>
        <p:nvSpPr>
          <p:cNvPr id="8" name="TextBox 7">
            <a:extLst>
              <a:ext uri="{FF2B5EF4-FFF2-40B4-BE49-F238E27FC236}">
                <a16:creationId xmlns:a16="http://schemas.microsoft.com/office/drawing/2014/main" id="{256FF873-7F5C-0D40-9457-ED2A9E98873E}"/>
              </a:ext>
            </a:extLst>
          </p:cNvPr>
          <p:cNvSpPr txBox="1"/>
          <p:nvPr/>
        </p:nvSpPr>
        <p:spPr>
          <a:xfrm>
            <a:off x="5059139" y="3499838"/>
            <a:ext cx="1210588" cy="369332"/>
          </a:xfrm>
          <a:prstGeom prst="rect">
            <a:avLst/>
          </a:prstGeom>
          <a:noFill/>
        </p:spPr>
        <p:txBody>
          <a:bodyPr wrap="none" rtlCol="0">
            <a:spAutoFit/>
          </a:bodyPr>
          <a:lstStyle/>
          <a:p>
            <a:r>
              <a:rPr lang="en-US" dirty="0"/>
              <a:t>Conclusion</a:t>
            </a:r>
          </a:p>
        </p:txBody>
      </p:sp>
      <p:sp>
        <p:nvSpPr>
          <p:cNvPr id="9" name="TextBox 8">
            <a:extLst>
              <a:ext uri="{FF2B5EF4-FFF2-40B4-BE49-F238E27FC236}">
                <a16:creationId xmlns:a16="http://schemas.microsoft.com/office/drawing/2014/main" id="{04CC44A6-210D-D94C-AFD0-86B08FE0BF34}"/>
              </a:ext>
            </a:extLst>
          </p:cNvPr>
          <p:cNvSpPr txBox="1"/>
          <p:nvPr/>
        </p:nvSpPr>
        <p:spPr>
          <a:xfrm>
            <a:off x="1781225" y="5822026"/>
            <a:ext cx="1210588" cy="369332"/>
          </a:xfrm>
          <a:prstGeom prst="rect">
            <a:avLst/>
          </a:prstGeom>
          <a:noFill/>
        </p:spPr>
        <p:txBody>
          <a:bodyPr wrap="none" rtlCol="0">
            <a:spAutoFit/>
          </a:bodyPr>
          <a:lstStyle/>
          <a:p>
            <a:r>
              <a:rPr lang="en-US" dirty="0"/>
              <a:t>Conclusion</a:t>
            </a:r>
          </a:p>
        </p:txBody>
      </p:sp>
      <p:sp>
        <p:nvSpPr>
          <p:cNvPr id="12" name="Down Arrow 11">
            <a:extLst>
              <a:ext uri="{FF2B5EF4-FFF2-40B4-BE49-F238E27FC236}">
                <a16:creationId xmlns:a16="http://schemas.microsoft.com/office/drawing/2014/main" id="{2E9A3547-F82B-4B44-B2C7-B365A8B842B5}"/>
              </a:ext>
            </a:extLst>
          </p:cNvPr>
          <p:cNvSpPr/>
          <p:nvPr/>
        </p:nvSpPr>
        <p:spPr>
          <a:xfrm rot="262516">
            <a:off x="2572907" y="1993654"/>
            <a:ext cx="398293" cy="5555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C8F78B68-C904-4849-AF06-C46BAA21210A}"/>
              </a:ext>
            </a:extLst>
          </p:cNvPr>
          <p:cNvSpPr/>
          <p:nvPr/>
        </p:nvSpPr>
        <p:spPr>
          <a:xfrm>
            <a:off x="7086597" y="1969012"/>
            <a:ext cx="358816" cy="5298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E04932C9-DA77-C74D-B6F0-6BC0EA16E2C3}"/>
              </a:ext>
            </a:extLst>
          </p:cNvPr>
          <p:cNvSpPr/>
          <p:nvPr/>
        </p:nvSpPr>
        <p:spPr>
          <a:xfrm rot="18337697">
            <a:off x="2641876" y="3841737"/>
            <a:ext cx="260354" cy="5611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19861DEB-7E45-2B47-8AA2-092592E160CD}"/>
              </a:ext>
            </a:extLst>
          </p:cNvPr>
          <p:cNvSpPr/>
          <p:nvPr/>
        </p:nvSpPr>
        <p:spPr>
          <a:xfrm rot="6815184">
            <a:off x="4600595" y="3113219"/>
            <a:ext cx="256329" cy="6090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01CC792A-9927-9D42-9588-4B8DC6F4CB13}"/>
              </a:ext>
            </a:extLst>
          </p:cNvPr>
          <p:cNvSpPr/>
          <p:nvPr/>
        </p:nvSpPr>
        <p:spPr>
          <a:xfrm rot="3250671">
            <a:off x="8720851" y="3817794"/>
            <a:ext cx="300942" cy="6090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a:extLst>
              <a:ext uri="{FF2B5EF4-FFF2-40B4-BE49-F238E27FC236}">
                <a16:creationId xmlns:a16="http://schemas.microsoft.com/office/drawing/2014/main" id="{BF1C7CC8-957D-1C47-A1FE-5CCAA97CDAEB}"/>
              </a:ext>
            </a:extLst>
          </p:cNvPr>
          <p:cNvSpPr/>
          <p:nvPr/>
        </p:nvSpPr>
        <p:spPr>
          <a:xfrm rot="10534273">
            <a:off x="1992170" y="5206972"/>
            <a:ext cx="178377" cy="6090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525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95E53-4761-E34E-AFC6-2015D215FA97}"/>
              </a:ext>
            </a:extLst>
          </p:cNvPr>
          <p:cNvSpPr>
            <a:spLocks noGrp="1"/>
          </p:cNvSpPr>
          <p:nvPr>
            <p:ph type="title"/>
          </p:nvPr>
        </p:nvSpPr>
        <p:spPr/>
        <p:txBody>
          <a:bodyPr/>
          <a:lstStyle/>
          <a:p>
            <a:r>
              <a:rPr lang="en-US" dirty="0"/>
              <a:t>Inductive Reasoning examples</a:t>
            </a:r>
          </a:p>
        </p:txBody>
      </p:sp>
      <p:sp>
        <p:nvSpPr>
          <p:cNvPr id="3" name="Content Placeholder 2">
            <a:extLst>
              <a:ext uri="{FF2B5EF4-FFF2-40B4-BE49-F238E27FC236}">
                <a16:creationId xmlns:a16="http://schemas.microsoft.com/office/drawing/2014/main" id="{10F2E0C8-2CA0-EA48-887A-0ABFA1332A3F}"/>
              </a:ext>
            </a:extLst>
          </p:cNvPr>
          <p:cNvSpPr>
            <a:spLocks noGrp="1"/>
          </p:cNvSpPr>
          <p:nvPr>
            <p:ph idx="1"/>
          </p:nvPr>
        </p:nvSpPr>
        <p:spPr>
          <a:xfrm>
            <a:off x="838200" y="2129741"/>
            <a:ext cx="10515600" cy="4047221"/>
          </a:xfrm>
        </p:spPr>
        <p:txBody>
          <a:bodyPr>
            <a:normAutofit/>
          </a:bodyPr>
          <a:lstStyle/>
          <a:p>
            <a:r>
              <a:rPr lang="en-US" dirty="0"/>
              <a:t>Jennifer leaves for school at 7:00 a.m. Jennifer is always on time. Jennifer assumes, then, </a:t>
            </a:r>
            <a:r>
              <a:rPr lang="en-US" dirty="0">
                <a:solidFill>
                  <a:srgbClr val="FFFF00"/>
                </a:solidFill>
              </a:rPr>
              <a:t>that she will always be on time if she leaves at 7:00 a.m.</a:t>
            </a:r>
          </a:p>
          <a:p>
            <a:endParaRPr lang="en-US" dirty="0"/>
          </a:p>
          <a:p>
            <a:endParaRPr lang="en-US" dirty="0"/>
          </a:p>
          <a:p>
            <a:r>
              <a:rPr lang="en-US" dirty="0"/>
              <a:t>Bob is showing a big diamond ring to his friend Larry. Bob has told Larry that he is going to marry Joan. </a:t>
            </a:r>
            <a:r>
              <a:rPr lang="en-US" dirty="0">
                <a:solidFill>
                  <a:srgbClr val="FFFF00"/>
                </a:solidFill>
              </a:rPr>
              <a:t>Bob has bought the diamond ring to give to Joan.</a:t>
            </a:r>
          </a:p>
          <a:p>
            <a:endParaRPr lang="en-US" dirty="0"/>
          </a:p>
        </p:txBody>
      </p:sp>
      <p:sp>
        <p:nvSpPr>
          <p:cNvPr id="4" name="TextBox 3">
            <a:extLst>
              <a:ext uri="{FF2B5EF4-FFF2-40B4-BE49-F238E27FC236}">
                <a16:creationId xmlns:a16="http://schemas.microsoft.com/office/drawing/2014/main" id="{01A2E54F-0EF2-FE4D-A963-40D3EFED9BD8}"/>
              </a:ext>
            </a:extLst>
          </p:cNvPr>
          <p:cNvSpPr txBox="1"/>
          <p:nvPr/>
        </p:nvSpPr>
        <p:spPr>
          <a:xfrm>
            <a:off x="1122744" y="1506022"/>
            <a:ext cx="938270" cy="369332"/>
          </a:xfrm>
          <a:prstGeom prst="rect">
            <a:avLst/>
          </a:prstGeom>
          <a:noFill/>
        </p:spPr>
        <p:txBody>
          <a:bodyPr wrap="none" rtlCol="0">
            <a:spAutoFit/>
          </a:bodyPr>
          <a:lstStyle/>
          <a:p>
            <a:r>
              <a:rPr lang="en-US" dirty="0"/>
              <a:t>Premise</a:t>
            </a:r>
          </a:p>
        </p:txBody>
      </p:sp>
      <p:sp>
        <p:nvSpPr>
          <p:cNvPr id="5" name="TextBox 4">
            <a:extLst>
              <a:ext uri="{FF2B5EF4-FFF2-40B4-BE49-F238E27FC236}">
                <a16:creationId xmlns:a16="http://schemas.microsoft.com/office/drawing/2014/main" id="{33CF4B00-9509-6249-9DFF-10CEA2D08CA0}"/>
              </a:ext>
            </a:extLst>
          </p:cNvPr>
          <p:cNvSpPr txBox="1"/>
          <p:nvPr/>
        </p:nvSpPr>
        <p:spPr>
          <a:xfrm>
            <a:off x="10187567" y="1262744"/>
            <a:ext cx="938270" cy="369332"/>
          </a:xfrm>
          <a:prstGeom prst="rect">
            <a:avLst/>
          </a:prstGeom>
          <a:noFill/>
        </p:spPr>
        <p:txBody>
          <a:bodyPr wrap="none" rtlCol="0">
            <a:spAutoFit/>
          </a:bodyPr>
          <a:lstStyle/>
          <a:p>
            <a:r>
              <a:rPr lang="en-US" dirty="0"/>
              <a:t>Premise</a:t>
            </a:r>
          </a:p>
        </p:txBody>
      </p:sp>
      <p:sp>
        <p:nvSpPr>
          <p:cNvPr id="6" name="TextBox 5">
            <a:extLst>
              <a:ext uri="{FF2B5EF4-FFF2-40B4-BE49-F238E27FC236}">
                <a16:creationId xmlns:a16="http://schemas.microsoft.com/office/drawing/2014/main" id="{EA1D0DC3-34EA-AB4E-96A4-81D1448F24A4}"/>
              </a:ext>
            </a:extLst>
          </p:cNvPr>
          <p:cNvSpPr txBox="1"/>
          <p:nvPr/>
        </p:nvSpPr>
        <p:spPr>
          <a:xfrm>
            <a:off x="7742452" y="3794161"/>
            <a:ext cx="938270" cy="369332"/>
          </a:xfrm>
          <a:prstGeom prst="rect">
            <a:avLst/>
          </a:prstGeom>
          <a:noFill/>
        </p:spPr>
        <p:txBody>
          <a:bodyPr wrap="none" rtlCol="0">
            <a:spAutoFit/>
          </a:bodyPr>
          <a:lstStyle/>
          <a:p>
            <a:r>
              <a:rPr lang="en-US" dirty="0"/>
              <a:t>Premise</a:t>
            </a:r>
          </a:p>
        </p:txBody>
      </p:sp>
      <p:sp>
        <p:nvSpPr>
          <p:cNvPr id="7" name="TextBox 6">
            <a:extLst>
              <a:ext uri="{FF2B5EF4-FFF2-40B4-BE49-F238E27FC236}">
                <a16:creationId xmlns:a16="http://schemas.microsoft.com/office/drawing/2014/main" id="{3885C277-564B-9B43-B4C6-52935C3582EC}"/>
              </a:ext>
            </a:extLst>
          </p:cNvPr>
          <p:cNvSpPr txBox="1"/>
          <p:nvPr/>
        </p:nvSpPr>
        <p:spPr>
          <a:xfrm>
            <a:off x="3061565" y="3599352"/>
            <a:ext cx="938270" cy="369332"/>
          </a:xfrm>
          <a:prstGeom prst="rect">
            <a:avLst/>
          </a:prstGeom>
          <a:noFill/>
        </p:spPr>
        <p:txBody>
          <a:bodyPr wrap="none" rtlCol="0">
            <a:spAutoFit/>
          </a:bodyPr>
          <a:lstStyle/>
          <a:p>
            <a:r>
              <a:rPr lang="en-US" dirty="0"/>
              <a:t>Premise</a:t>
            </a:r>
          </a:p>
        </p:txBody>
      </p:sp>
      <p:sp>
        <p:nvSpPr>
          <p:cNvPr id="8" name="Down Arrow 7">
            <a:extLst>
              <a:ext uri="{FF2B5EF4-FFF2-40B4-BE49-F238E27FC236}">
                <a16:creationId xmlns:a16="http://schemas.microsoft.com/office/drawing/2014/main" id="{31F928D4-FF01-1341-8CCC-37330BC64BB7}"/>
              </a:ext>
            </a:extLst>
          </p:cNvPr>
          <p:cNvSpPr/>
          <p:nvPr/>
        </p:nvSpPr>
        <p:spPr>
          <a:xfrm rot="18344706">
            <a:off x="2106760" y="1667251"/>
            <a:ext cx="240693" cy="582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8C06822F-ECCC-2643-BFDE-1DD918FD1ABB}"/>
              </a:ext>
            </a:extLst>
          </p:cNvPr>
          <p:cNvSpPr/>
          <p:nvPr/>
        </p:nvSpPr>
        <p:spPr>
          <a:xfrm rot="2201671">
            <a:off x="9989011" y="1607114"/>
            <a:ext cx="257041" cy="439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8A4A88D9-051D-C543-B93A-E4B06870D5A4}"/>
              </a:ext>
            </a:extLst>
          </p:cNvPr>
          <p:cNvSpPr/>
          <p:nvPr/>
        </p:nvSpPr>
        <p:spPr>
          <a:xfrm rot="1706506">
            <a:off x="3150606" y="4003398"/>
            <a:ext cx="257041" cy="439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BB925870-F381-3840-ACFD-7BF784E1FE83}"/>
              </a:ext>
            </a:extLst>
          </p:cNvPr>
          <p:cNvSpPr/>
          <p:nvPr/>
        </p:nvSpPr>
        <p:spPr>
          <a:xfrm rot="18344706">
            <a:off x="8805454" y="4003397"/>
            <a:ext cx="257041" cy="439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9326547-713B-034E-8E5B-F63FC44854E4}"/>
              </a:ext>
            </a:extLst>
          </p:cNvPr>
          <p:cNvSpPr txBox="1"/>
          <p:nvPr/>
        </p:nvSpPr>
        <p:spPr>
          <a:xfrm>
            <a:off x="4731080" y="3632645"/>
            <a:ext cx="1210588" cy="369332"/>
          </a:xfrm>
          <a:prstGeom prst="rect">
            <a:avLst/>
          </a:prstGeom>
          <a:noFill/>
        </p:spPr>
        <p:txBody>
          <a:bodyPr wrap="none" rtlCol="0">
            <a:spAutoFit/>
          </a:bodyPr>
          <a:lstStyle/>
          <a:p>
            <a:r>
              <a:rPr lang="en-US" dirty="0"/>
              <a:t>Conclusion</a:t>
            </a:r>
          </a:p>
        </p:txBody>
      </p:sp>
      <p:sp>
        <p:nvSpPr>
          <p:cNvPr id="13" name="Down Arrow 12">
            <a:extLst>
              <a:ext uri="{FF2B5EF4-FFF2-40B4-BE49-F238E27FC236}">
                <a16:creationId xmlns:a16="http://schemas.microsoft.com/office/drawing/2014/main" id="{F5E7B146-1BCE-B741-BDAC-A02DC29726D4}"/>
              </a:ext>
            </a:extLst>
          </p:cNvPr>
          <p:cNvSpPr/>
          <p:nvPr/>
        </p:nvSpPr>
        <p:spPr>
          <a:xfrm rot="10800000">
            <a:off x="5131579" y="2972797"/>
            <a:ext cx="240693" cy="582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68CB3D8C-4A99-9D4A-86DB-954FF1F3D76F}"/>
              </a:ext>
            </a:extLst>
          </p:cNvPr>
          <p:cNvSpPr/>
          <p:nvPr/>
        </p:nvSpPr>
        <p:spPr>
          <a:xfrm rot="10588264">
            <a:off x="8560376" y="5299564"/>
            <a:ext cx="240693" cy="582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726723A-1792-A44F-9ED8-85677C033BA6}"/>
              </a:ext>
            </a:extLst>
          </p:cNvPr>
          <p:cNvSpPr txBox="1"/>
          <p:nvPr/>
        </p:nvSpPr>
        <p:spPr>
          <a:xfrm>
            <a:off x="8075428" y="5951637"/>
            <a:ext cx="1210588" cy="369332"/>
          </a:xfrm>
          <a:prstGeom prst="rect">
            <a:avLst/>
          </a:prstGeom>
          <a:noFill/>
        </p:spPr>
        <p:txBody>
          <a:bodyPr wrap="none" rtlCol="0">
            <a:spAutoFit/>
          </a:bodyPr>
          <a:lstStyle/>
          <a:p>
            <a:r>
              <a:rPr lang="en-US" dirty="0"/>
              <a:t>Conclusion</a:t>
            </a:r>
          </a:p>
        </p:txBody>
      </p:sp>
    </p:spTree>
    <p:extLst>
      <p:ext uri="{BB962C8B-B14F-4D97-AF65-F5344CB8AC3E}">
        <p14:creationId xmlns:p14="http://schemas.microsoft.com/office/powerpoint/2010/main" val="324575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9BCFA-FC1E-4341-96F9-78944FDC222A}"/>
              </a:ext>
            </a:extLst>
          </p:cNvPr>
          <p:cNvSpPr>
            <a:spLocks noGrp="1"/>
          </p:cNvSpPr>
          <p:nvPr>
            <p:ph type="title"/>
          </p:nvPr>
        </p:nvSpPr>
        <p:spPr/>
        <p:txBody>
          <a:bodyPr/>
          <a:lstStyle/>
          <a:p>
            <a:r>
              <a:rPr lang="en-US" dirty="0"/>
              <a:t>Science is based on Inductive reasoning</a:t>
            </a:r>
          </a:p>
        </p:txBody>
      </p:sp>
      <p:sp>
        <p:nvSpPr>
          <p:cNvPr id="3" name="Content Placeholder 2">
            <a:extLst>
              <a:ext uri="{FF2B5EF4-FFF2-40B4-BE49-F238E27FC236}">
                <a16:creationId xmlns:a16="http://schemas.microsoft.com/office/drawing/2014/main" id="{79EFEC21-3D6F-B34F-BC09-C4E9253A277C}"/>
              </a:ext>
            </a:extLst>
          </p:cNvPr>
          <p:cNvSpPr>
            <a:spLocks noGrp="1"/>
          </p:cNvSpPr>
          <p:nvPr>
            <p:ph idx="1"/>
          </p:nvPr>
        </p:nvSpPr>
        <p:spPr/>
        <p:txBody>
          <a:bodyPr/>
          <a:lstStyle/>
          <a:p>
            <a:r>
              <a:rPr lang="en-US" dirty="0"/>
              <a:t>Jennifer leaves for school at 7:00 a.m. Jennifer is always on time. Jennifer assumes, then, </a:t>
            </a:r>
            <a:r>
              <a:rPr lang="en-US" dirty="0">
                <a:solidFill>
                  <a:srgbClr val="FFFF00"/>
                </a:solidFill>
              </a:rPr>
              <a:t>that she will always be on time if she leaves at 7:00 a.m.</a:t>
            </a:r>
          </a:p>
          <a:p>
            <a:endParaRPr lang="en-US" dirty="0"/>
          </a:p>
          <a:p>
            <a:pPr marL="0" indent="0">
              <a:buNone/>
            </a:pPr>
            <a:r>
              <a:rPr lang="en-US" dirty="0"/>
              <a:t>What happens if Jennifer has never been late to school and leaves her house at 7:00 then gets stuck in traffic? </a:t>
            </a:r>
          </a:p>
          <a:p>
            <a:pPr marL="0" indent="0">
              <a:buNone/>
            </a:pPr>
            <a:endParaRPr lang="en-US" dirty="0"/>
          </a:p>
          <a:p>
            <a:pPr marL="0" indent="0">
              <a:buNone/>
            </a:pPr>
            <a:r>
              <a:rPr lang="en-US" dirty="0">
                <a:solidFill>
                  <a:srgbClr val="FFFF00"/>
                </a:solidFill>
              </a:rPr>
              <a:t>Limitation 1: </a:t>
            </a:r>
            <a:r>
              <a:rPr lang="en-US" dirty="0"/>
              <a:t>The issue is that the inductive reasoning, in which science is based, cannot be tested in every situation. </a:t>
            </a:r>
          </a:p>
          <a:p>
            <a:pPr marL="0" indent="0">
              <a:buNone/>
            </a:pPr>
            <a:endParaRPr lang="en-US" dirty="0"/>
          </a:p>
        </p:txBody>
      </p:sp>
    </p:spTree>
    <p:extLst>
      <p:ext uri="{BB962C8B-B14F-4D97-AF65-F5344CB8AC3E}">
        <p14:creationId xmlns:p14="http://schemas.microsoft.com/office/powerpoint/2010/main" val="36350280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6478</TotalTime>
  <Words>783</Words>
  <Application>Microsoft Macintosh PowerPoint</Application>
  <PresentationFormat>Widescreen</PresentationFormat>
  <Paragraphs>95</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Defining science</vt:lpstr>
      <vt:lpstr>PowerPoint Presentation</vt:lpstr>
      <vt:lpstr>The State of Texas says…</vt:lpstr>
      <vt:lpstr>PowerPoint Presentation</vt:lpstr>
      <vt:lpstr>Science has 2 major limitations</vt:lpstr>
      <vt:lpstr>Reasoning</vt:lpstr>
      <vt:lpstr>Deductive Reasoning examples</vt:lpstr>
      <vt:lpstr>Inductive Reasoning examples</vt:lpstr>
      <vt:lpstr>Science is based on Inductive reasoning</vt:lpstr>
      <vt:lpstr>How Science works</vt:lpstr>
      <vt:lpstr>Limitation 2: Metaphysics (above – physics)</vt:lpstr>
      <vt:lpstr>I propose a question</vt:lpstr>
      <vt:lpstr>Why should you learn Science? </vt:lpstr>
      <vt:lpstr>The main idea</vt:lpstr>
      <vt:lpstr>In addition….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Stephen Williams</cp:lastModifiedBy>
  <cp:revision>46</cp:revision>
  <dcterms:created xsi:type="dcterms:W3CDTF">2017-08-25T15:10:47Z</dcterms:created>
  <dcterms:modified xsi:type="dcterms:W3CDTF">2020-07-21T15:28:45Z</dcterms:modified>
</cp:coreProperties>
</file>